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83" r:id="rId4"/>
    <p:sldId id="284" r:id="rId5"/>
    <p:sldId id="285" r:id="rId6"/>
    <p:sldId id="286" r:id="rId7"/>
    <p:sldId id="288" r:id="rId8"/>
    <p:sldId id="287" r:id="rId9"/>
    <p:sldId id="267" r:id="rId10"/>
    <p:sldId id="266" r:id="rId11"/>
    <p:sldId id="278" r:id="rId12"/>
    <p:sldId id="279" r:id="rId13"/>
    <p:sldId id="282" r:id="rId14"/>
    <p:sldId id="277" r:id="rId15"/>
  </p:sldIdLst>
  <p:sldSz cx="12192000" cy="6858000"/>
  <p:notesSz cx="6858000" cy="9144000"/>
  <p:embeddedFontLst>
    <p:embeddedFont>
      <p:font typeface="Airstrike 3D" pitchFamily="2"/>
      <p:regular r:id="rId17"/>
    </p:embeddedFont>
    <p:embeddedFont>
      <p:font typeface="Lato" panose="020F0502020204030203" pitchFamily="34" charset="0"/>
      <p:regular r:id="rId18"/>
      <p:bold r:id="rId19"/>
      <p:italic r:id="rId20"/>
      <p:boldItalic r:id="rId21"/>
    </p:embeddedFont>
    <p:embeddedFont>
      <p:font typeface="Lato Black" panose="020F0502020204030203" pitchFamily="34" charset="0"/>
      <p:bold r:id="rId22"/>
      <p:italic r:id="rId23"/>
      <p:boldItalic r:id="rId24"/>
    </p:embeddedFont>
    <p:embeddedFont>
      <p:font typeface="Raleway" pitchFamily="2" charset="77"/>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TqxgSP9hr2lIitl92bMHgL1Ex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7"/>
    <a:srgbClr val="D8D8D8"/>
    <a:srgbClr val="FFCC66"/>
    <a:srgbClr val="E5E5E5"/>
    <a:srgbClr val="FF9933"/>
    <a:srgbClr val="FF66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D5A830-B561-4585-B3AC-140BDD52B4D5}">
  <a:tblStyle styleId="{48D5A830-B561-4585-B3AC-140BDD52B4D5}" styleName="Table_0">
    <a:wholeTbl>
      <a:tcTxStyle b="off" i="off">
        <a:font>
          <a:latin typeface="Lato"/>
          <a:ea typeface="Lato"/>
          <a:cs typeface="Lato"/>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4"/>
              </a:solidFill>
              <a:prstDash val="solid"/>
              <a:round/>
              <a:headEnd type="none" w="sm" len="sm"/>
              <a:tailEnd type="none" w="sm" len="sm"/>
            </a:ln>
          </a:top>
          <a:bottom>
            <a:ln w="12700"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20000"/>
            </a:schemeClr>
          </a:solidFill>
        </a:fill>
      </a:tcStyle>
    </a:band1H>
    <a:band2H>
      <a:tcTxStyle/>
      <a:tcStyle>
        <a:tcBdr/>
      </a:tcStyle>
    </a:band2H>
    <a:band1V>
      <a:tcTxStyle/>
      <a:tcStyle>
        <a:tcBdr/>
        <a:fill>
          <a:solidFill>
            <a:schemeClr val="accent4">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4"/>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4"/>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ED0573A1-7973-40CA-A294-61B312D8E661}" styleName="Table_1">
    <a:wholeTbl>
      <a:tcTxStyle b="off" i="off">
        <a:font>
          <a:latin typeface="Lato"/>
          <a:ea typeface="Lato"/>
          <a:cs typeface="Lato"/>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10C2E64C-3299-4110-99E4-92C5D3F04F4B}"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60"/>
    <p:restoredTop sz="94615"/>
  </p:normalViewPr>
  <p:slideViewPr>
    <p:cSldViewPr snapToGrid="0">
      <p:cViewPr varScale="1">
        <p:scale>
          <a:sx n="106" d="100"/>
          <a:sy n="106" d="100"/>
        </p:scale>
        <p:origin x="13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Black" panose="020F0502020204030203" pitchFamily="34" charset="0"/>
        <a:ea typeface="Lato Black" panose="020F0502020204030203" pitchFamily="34" charset="0"/>
        <a:cs typeface="Lato Black"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872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0691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6618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5654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981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8425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4136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0577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66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Lato Black" panose="020F0502020204030203" pitchFamily="34" charset="0"/>
                <a:ea typeface="Lato Black" panose="020F0502020204030203" pitchFamily="34" charset="0"/>
                <a:cs typeface="Lato Black"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 name="Google Shape;13;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4" name="Google Shape;1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4"/>
          <p:cNvSpPr txBox="1">
            <a:spLocks noGrp="1"/>
          </p:cNvSpPr>
          <p:nvPr>
            <p:ph type="ftr" idx="11"/>
          </p:nvPr>
        </p:nvSpPr>
        <p:spPr>
          <a:xfrm>
            <a:off x="3796145" y="6356350"/>
            <a:ext cx="45719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Lato Black" panose="020F0502020204030203" pitchFamily="34" charset="0"/>
                <a:ea typeface="Lato Black" panose="020F0502020204030203" pitchFamily="34" charset="0"/>
                <a:cs typeface="Lato Black"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7" name="Google Shape;77;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4"/>
          <p:cNvSpPr txBox="1">
            <a:spLocks noGrp="1"/>
          </p:cNvSpPr>
          <p:nvPr>
            <p:ph type="ftr" idx="11"/>
          </p:nvPr>
        </p:nvSpPr>
        <p:spPr>
          <a:xfrm>
            <a:off x="3796145" y="6356350"/>
            <a:ext cx="45719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atin typeface="Lato Black" panose="020F0502020204030203" pitchFamily="34" charset="0"/>
                <a:ea typeface="Lato Black" panose="020F0502020204030203" pitchFamily="34" charset="0"/>
                <a:cs typeface="Lato Black"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 name="Google Shape;31;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7"/>
          <p:cNvSpPr txBox="1">
            <a:spLocks noGrp="1"/>
          </p:cNvSpPr>
          <p:nvPr>
            <p:ph type="ftr" idx="11"/>
          </p:nvPr>
        </p:nvSpPr>
        <p:spPr>
          <a:xfrm>
            <a:off x="3796145" y="6356350"/>
            <a:ext cx="45719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49330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F5F5F5"/>
        </a:solidFill>
        <a:effectLst/>
      </p:bgPr>
    </p:bg>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Lato Black" panose="020F0502020204030203" pitchFamily="34" charset="0"/>
                <a:ea typeface="Lato Black" panose="020F0502020204030203" pitchFamily="34" charset="0"/>
                <a:cs typeface="Lato Black"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5"/>
          <p:cNvSpPr txBox="1">
            <a:spLocks noGrp="1"/>
          </p:cNvSpPr>
          <p:nvPr>
            <p:ph type="ftr" idx="11"/>
          </p:nvPr>
        </p:nvSpPr>
        <p:spPr>
          <a:xfrm>
            <a:off x="3796145" y="6356350"/>
            <a:ext cx="45719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25"/>
          <p:cNvSpPr/>
          <p:nvPr/>
        </p:nvSpPr>
        <p:spPr>
          <a:xfrm flipH="1">
            <a:off x="11155680" y="5821680"/>
            <a:ext cx="1036320" cy="1036320"/>
          </a:xfrm>
          <a:prstGeom prst="rtTriangle">
            <a:avLst/>
          </a:prstGeom>
          <a:solidFill>
            <a:srgbClr val="FFC10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Lato Black" panose="020F0502020204030203" pitchFamily="34" charset="0"/>
                <a:ea typeface="Lato Black" panose="020F0502020204030203" pitchFamily="34" charset="0"/>
                <a:cs typeface="Lato Black"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6" name="Google Shape;2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6"/>
          <p:cNvSpPr txBox="1">
            <a:spLocks noGrp="1"/>
          </p:cNvSpPr>
          <p:nvPr>
            <p:ph type="ftr" idx="11"/>
          </p:nvPr>
        </p:nvSpPr>
        <p:spPr>
          <a:xfrm>
            <a:off x="3796145" y="6356350"/>
            <a:ext cx="45719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Lato Black" panose="020F0502020204030203" pitchFamily="34" charset="0"/>
                <a:ea typeface="Lato Black" panose="020F0502020204030203" pitchFamily="34" charset="0"/>
                <a:cs typeface="Lato Black"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 name="Google Shape;37;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8"/>
          <p:cNvSpPr txBox="1">
            <a:spLocks noGrp="1"/>
          </p:cNvSpPr>
          <p:nvPr>
            <p:ph type="ftr" idx="11"/>
          </p:nvPr>
        </p:nvSpPr>
        <p:spPr>
          <a:xfrm>
            <a:off x="3796145" y="6356350"/>
            <a:ext cx="45719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Lato Black" panose="020F0502020204030203" pitchFamily="34" charset="0"/>
                <a:ea typeface="Lato Black" panose="020F0502020204030203" pitchFamily="34" charset="0"/>
                <a:cs typeface="Lato Black"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9"/>
          <p:cNvSpPr txBox="1">
            <a:spLocks noGrp="1"/>
          </p:cNvSpPr>
          <p:nvPr>
            <p:ph type="ftr" idx="11"/>
          </p:nvPr>
        </p:nvSpPr>
        <p:spPr>
          <a:xfrm>
            <a:off x="3796145" y="6356350"/>
            <a:ext cx="45719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ftr" idx="11"/>
          </p:nvPr>
        </p:nvSpPr>
        <p:spPr>
          <a:xfrm>
            <a:off x="3796145" y="6356350"/>
            <a:ext cx="45719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Lato Black" panose="020F0502020204030203" pitchFamily="34" charset="0"/>
                <a:ea typeface="Lato Black" panose="020F0502020204030203" pitchFamily="34" charset="0"/>
                <a:cs typeface="Lato Black"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7" name="Google Shape;57;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1"/>
          <p:cNvSpPr txBox="1">
            <a:spLocks noGrp="1"/>
          </p:cNvSpPr>
          <p:nvPr>
            <p:ph type="ftr" idx="11"/>
          </p:nvPr>
        </p:nvSpPr>
        <p:spPr>
          <a:xfrm>
            <a:off x="3796145" y="6356350"/>
            <a:ext cx="45719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atin typeface="Lato Black" panose="020F0502020204030203" pitchFamily="34" charset="0"/>
                <a:ea typeface="Lato Black" panose="020F0502020204030203" pitchFamily="34" charset="0"/>
                <a:cs typeface="Lato Black"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4" name="Google Shape;64;p32"/>
          <p:cNvSpPr>
            <a:spLocks noGrp="1"/>
          </p:cNvSpPr>
          <p:nvPr>
            <p:ph type="pic" idx="2"/>
          </p:nvPr>
        </p:nvSpPr>
        <p:spPr>
          <a:xfrm>
            <a:off x="5183188" y="987425"/>
            <a:ext cx="6172200" cy="4873625"/>
          </a:xfrm>
          <a:prstGeom prst="rect">
            <a:avLst/>
          </a:prstGeom>
          <a:noFill/>
          <a:ln>
            <a:noFill/>
          </a:ln>
        </p:spPr>
      </p:sp>
      <p:sp>
        <p:nvSpPr>
          <p:cNvPr id="65" name="Google Shape;65;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2"/>
          <p:cNvSpPr txBox="1">
            <a:spLocks noGrp="1"/>
          </p:cNvSpPr>
          <p:nvPr>
            <p:ph type="ftr" idx="11"/>
          </p:nvPr>
        </p:nvSpPr>
        <p:spPr>
          <a:xfrm>
            <a:off x="3796145" y="6356350"/>
            <a:ext cx="45719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Lato Black" panose="020F0502020204030203" pitchFamily="34" charset="0"/>
                <a:ea typeface="Lato Black" panose="020F0502020204030203" pitchFamily="34" charset="0"/>
                <a:cs typeface="Lato Black"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1" name="Google Shape;71;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3"/>
          <p:cNvSpPr txBox="1">
            <a:spLocks noGrp="1"/>
          </p:cNvSpPr>
          <p:nvPr>
            <p:ph type="ftr" idx="11"/>
          </p:nvPr>
        </p:nvSpPr>
        <p:spPr>
          <a:xfrm>
            <a:off x="3796145" y="6356350"/>
            <a:ext cx="45719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 name="Google Shape;7;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
        <p:nvSpPr>
          <p:cNvPr id="8" name="Google Shape;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9" name="Google Shape;9;p23"/>
          <p:cNvSpPr txBox="1">
            <a:spLocks noGrp="1"/>
          </p:cNvSpPr>
          <p:nvPr>
            <p:ph type="ftr" idx="11"/>
          </p:nvPr>
        </p:nvSpPr>
        <p:spPr>
          <a:xfrm>
            <a:off x="3796145" y="6356350"/>
            <a:ext cx="4571999"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18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18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18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18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18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18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1800" b="0" i="0" u="none" strike="noStrike" cap="none">
                <a:solidFill>
                  <a:schemeClr val="dk1"/>
                </a:solidFill>
                <a:latin typeface="Lato"/>
                <a:ea typeface="Lato"/>
                <a:cs typeface="Lato"/>
                <a:sym typeface="Lato"/>
              </a:defRPr>
            </a:lvl9pPr>
          </a:lstStyle>
          <a:p>
            <a:endParaRPr/>
          </a:p>
        </p:txBody>
      </p:sp>
      <p:sp>
        <p:nvSpPr>
          <p:cNvPr id="10" name="Google Shape;1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Lato"/>
                <a:ea typeface="Lato"/>
                <a:cs typeface="Lato"/>
                <a:sym typeface="Lato"/>
              </a:defRPr>
            </a:lvl1pPr>
            <a:lvl2pPr marL="0" marR="0" lvl="1" indent="0" algn="r" rtl="0">
              <a:spcBef>
                <a:spcPts val="0"/>
              </a:spcBef>
              <a:buNone/>
              <a:defRPr sz="1200" b="0" i="0" u="none" strike="noStrike" cap="none">
                <a:solidFill>
                  <a:srgbClr val="888888"/>
                </a:solidFill>
                <a:latin typeface="Lato"/>
                <a:ea typeface="Lato"/>
                <a:cs typeface="Lato"/>
                <a:sym typeface="Lato"/>
              </a:defRPr>
            </a:lvl2pPr>
            <a:lvl3pPr marL="0" marR="0" lvl="2" indent="0" algn="r" rtl="0">
              <a:spcBef>
                <a:spcPts val="0"/>
              </a:spcBef>
              <a:buNone/>
              <a:defRPr sz="1200" b="0" i="0" u="none" strike="noStrike" cap="none">
                <a:solidFill>
                  <a:srgbClr val="888888"/>
                </a:solidFill>
                <a:latin typeface="Lato"/>
                <a:ea typeface="Lato"/>
                <a:cs typeface="Lato"/>
                <a:sym typeface="Lato"/>
              </a:defRPr>
            </a:lvl3pPr>
            <a:lvl4pPr marL="0" marR="0" lvl="3" indent="0" algn="r" rtl="0">
              <a:spcBef>
                <a:spcPts val="0"/>
              </a:spcBef>
              <a:buNone/>
              <a:defRPr sz="1200" b="0" i="0" u="none" strike="noStrike" cap="none">
                <a:solidFill>
                  <a:srgbClr val="888888"/>
                </a:solidFill>
                <a:latin typeface="Lato"/>
                <a:ea typeface="Lato"/>
                <a:cs typeface="Lato"/>
                <a:sym typeface="Lato"/>
              </a:defRPr>
            </a:lvl4pPr>
            <a:lvl5pPr marL="0" marR="0" lvl="4" indent="0" algn="r" rtl="0">
              <a:spcBef>
                <a:spcPts val="0"/>
              </a:spcBef>
              <a:buNone/>
              <a:defRPr sz="1200" b="0" i="0" u="none" strike="noStrike" cap="none">
                <a:solidFill>
                  <a:srgbClr val="888888"/>
                </a:solidFill>
                <a:latin typeface="Lato"/>
                <a:ea typeface="Lato"/>
                <a:cs typeface="Lato"/>
                <a:sym typeface="Lato"/>
              </a:defRPr>
            </a:lvl5pPr>
            <a:lvl6pPr marL="0" marR="0" lvl="5" indent="0" algn="r" rtl="0">
              <a:spcBef>
                <a:spcPts val="0"/>
              </a:spcBef>
              <a:buNone/>
              <a:defRPr sz="1200" b="0" i="0" u="none" strike="noStrike" cap="none">
                <a:solidFill>
                  <a:srgbClr val="888888"/>
                </a:solidFill>
                <a:latin typeface="Lato"/>
                <a:ea typeface="Lato"/>
                <a:cs typeface="Lato"/>
                <a:sym typeface="Lato"/>
              </a:defRPr>
            </a:lvl6pPr>
            <a:lvl7pPr marL="0" marR="0" lvl="6" indent="0" algn="r" rtl="0">
              <a:spcBef>
                <a:spcPts val="0"/>
              </a:spcBef>
              <a:buNone/>
              <a:defRPr sz="1200" b="0" i="0" u="none" strike="noStrike" cap="none">
                <a:solidFill>
                  <a:srgbClr val="888888"/>
                </a:solidFill>
                <a:latin typeface="Lato"/>
                <a:ea typeface="Lato"/>
                <a:cs typeface="Lato"/>
                <a:sym typeface="Lato"/>
              </a:defRPr>
            </a:lvl7pPr>
            <a:lvl8pPr marL="0" marR="0" lvl="7" indent="0" algn="r" rtl="0">
              <a:spcBef>
                <a:spcPts val="0"/>
              </a:spcBef>
              <a:buNone/>
              <a:defRPr sz="1200" b="0" i="0" u="none" strike="noStrike" cap="none">
                <a:solidFill>
                  <a:srgbClr val="888888"/>
                </a:solidFill>
                <a:latin typeface="Lato"/>
                <a:ea typeface="Lato"/>
                <a:cs typeface="Lato"/>
                <a:sym typeface="Lato"/>
              </a:defRPr>
            </a:lvl8pPr>
            <a:lvl9pPr marL="0" marR="0" lvl="8" indent="0" algn="r" rtl="0">
              <a:spcBef>
                <a:spcPts val="0"/>
              </a:spcBef>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irstrike 3D" pitchFamily="2" charset="0"/>
          <a:ea typeface="Lato Black" panose="020F0502020204030203" pitchFamily="34" charset="0"/>
          <a:cs typeface="Lato Black"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microsoft.com/office/2007/relationships/hdphoto" Target="../media/hdphoto2.wdp"/><Relationship Id="rId26" Type="http://schemas.openxmlformats.org/officeDocument/2006/relationships/image" Target="../media/image35.png"/><Relationship Id="rId3" Type="http://schemas.openxmlformats.org/officeDocument/2006/relationships/image" Target="../media/image17.png"/><Relationship Id="rId21" Type="http://schemas.openxmlformats.org/officeDocument/2006/relationships/image" Target="../media/image32.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png"/><Relationship Id="rId25" Type="http://schemas.microsoft.com/office/2007/relationships/hdphoto" Target="../media/hdphoto5.wdp"/><Relationship Id="rId2" Type="http://schemas.openxmlformats.org/officeDocument/2006/relationships/notesSlide" Target="../notesSlides/notesSlide13.xml"/><Relationship Id="rId16" Type="http://schemas.openxmlformats.org/officeDocument/2006/relationships/image" Target="../media/image29.jpg"/><Relationship Id="rId20" Type="http://schemas.microsoft.com/office/2007/relationships/hdphoto" Target="../media/hdphoto3.wdp"/><Relationship Id="rId29" Type="http://schemas.openxmlformats.org/officeDocument/2006/relationships/image" Target="../media/image37.png"/><Relationship Id="rId1" Type="http://schemas.openxmlformats.org/officeDocument/2006/relationships/slideLayout" Target="../slideLayouts/slideLayout11.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4.png"/><Relationship Id="rId5" Type="http://schemas.openxmlformats.org/officeDocument/2006/relationships/image" Target="../media/image19.png"/><Relationship Id="rId15" Type="http://schemas.microsoft.com/office/2007/relationships/hdphoto" Target="../media/hdphoto1.wdp"/><Relationship Id="rId23" Type="http://schemas.openxmlformats.org/officeDocument/2006/relationships/image" Target="../media/image33.png"/><Relationship Id="rId28" Type="http://schemas.microsoft.com/office/2007/relationships/hdphoto" Target="../media/hdphoto6.wdp"/><Relationship Id="rId10" Type="http://schemas.openxmlformats.org/officeDocument/2006/relationships/image" Target="../media/image24.png"/><Relationship Id="rId19"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microsoft.com/office/2007/relationships/hdphoto" Target="../media/hdphoto4.wdp"/><Relationship Id="rId27"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mailto:info@gpi.org.p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hyperlink" Target="mailto:conferences@gpi.org.p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2043"/>
        </a:solidFill>
        <a:effectLst/>
      </p:bgPr>
    </p:bg>
    <p:spTree>
      <p:nvGrpSpPr>
        <p:cNvPr id="1" name="Shape 84"/>
        <p:cNvGrpSpPr/>
        <p:nvPr/>
      </p:nvGrpSpPr>
      <p:grpSpPr>
        <a:xfrm>
          <a:off x="0" y="0"/>
          <a:ext cx="0" cy="0"/>
          <a:chOff x="0" y="0"/>
          <a:chExt cx="0" cy="0"/>
        </a:xfrm>
      </p:grpSpPr>
      <p:sp>
        <p:nvSpPr>
          <p:cNvPr id="85" name="Google Shape;85;p1"/>
          <p:cNvSpPr txBox="1">
            <a:spLocks noGrp="1"/>
          </p:cNvSpPr>
          <p:nvPr>
            <p:ph type="ctrTitle"/>
          </p:nvPr>
        </p:nvSpPr>
        <p:spPr>
          <a:xfrm>
            <a:off x="1049311" y="3429001"/>
            <a:ext cx="9453797" cy="4333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C107"/>
              </a:buClr>
              <a:buSzPts val="1800"/>
              <a:buFont typeface="Arial"/>
              <a:buNone/>
            </a:pPr>
            <a:r>
              <a:rPr lang="en-US" sz="1600" dirty="0">
                <a:solidFill>
                  <a:srgbClr val="FFC107"/>
                </a:solidFill>
                <a:latin typeface="Raleway" pitchFamily="2" charset="0"/>
                <a:sym typeface="Arial"/>
              </a:rPr>
              <a:t>Challenges, Opportunities and Solutions for The Retail Banking Industry</a:t>
            </a:r>
            <a:endParaRPr sz="5400" dirty="0">
              <a:solidFill>
                <a:srgbClr val="00D09D"/>
              </a:solidFill>
              <a:latin typeface="Raleway" pitchFamily="2" charset="0"/>
              <a:sym typeface="Arial"/>
            </a:endParaRPr>
          </a:p>
        </p:txBody>
      </p:sp>
      <p:sp>
        <p:nvSpPr>
          <p:cNvPr id="86" name="Google Shape;86;p1"/>
          <p:cNvSpPr txBox="1">
            <a:spLocks noGrp="1"/>
          </p:cNvSpPr>
          <p:nvPr>
            <p:ph type="subTitle" idx="1"/>
          </p:nvPr>
        </p:nvSpPr>
        <p:spPr>
          <a:xfrm>
            <a:off x="1049311" y="4577702"/>
            <a:ext cx="9144000" cy="31784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2"/>
              </a:buClr>
              <a:buSzPts val="1800"/>
              <a:buNone/>
            </a:pPr>
            <a:r>
              <a:rPr lang="en-US" sz="1800" b="1" dirty="0">
                <a:solidFill>
                  <a:schemeClr val="lt2"/>
                </a:solidFill>
                <a:latin typeface="Raleway" pitchFamily="2" charset="0"/>
                <a:ea typeface="Lato Black" panose="020F0502020204030203" pitchFamily="34" charset="0"/>
                <a:cs typeface="Lato Black" panose="020F0502020204030203" pitchFamily="34" charset="0"/>
                <a:sym typeface="Arial"/>
              </a:rPr>
              <a:t>CONCEPT | PANELS </a:t>
            </a:r>
            <a:r>
              <a:rPr lang="en-US" sz="1800" b="1">
                <a:solidFill>
                  <a:schemeClr val="lt2"/>
                </a:solidFill>
                <a:latin typeface="Raleway" pitchFamily="2" charset="0"/>
                <a:ea typeface="Lato Black" panose="020F0502020204030203" pitchFamily="34" charset="0"/>
                <a:cs typeface="Lato Black" panose="020F0502020204030203" pitchFamily="34" charset="0"/>
                <a:sym typeface="Arial"/>
              </a:rPr>
              <a:t>| SCHEDULE + GPI PROFILE</a:t>
            </a:r>
            <a:endParaRPr dirty="0">
              <a:latin typeface="Raleway" pitchFamily="2" charset="0"/>
            </a:endParaRPr>
          </a:p>
        </p:txBody>
      </p:sp>
      <p:pic>
        <p:nvPicPr>
          <p:cNvPr id="87" name="Google Shape;87;p1"/>
          <p:cNvPicPr preferRelativeResize="0"/>
          <p:nvPr/>
        </p:nvPicPr>
        <p:blipFill rotWithShape="1">
          <a:blip r:embed="rId3">
            <a:alphaModFix/>
          </a:blip>
          <a:srcRect l="20583"/>
          <a:stretch/>
        </p:blipFill>
        <p:spPr>
          <a:xfrm>
            <a:off x="1049310" y="1397137"/>
            <a:ext cx="5672085" cy="2031863"/>
          </a:xfrm>
          <a:prstGeom prst="rect">
            <a:avLst/>
          </a:prstGeom>
          <a:noFill/>
          <a:ln>
            <a:noFill/>
          </a:ln>
        </p:spPr>
      </p:pic>
      <p:sp>
        <p:nvSpPr>
          <p:cNvPr id="5" name="Google Shape;85;p1"/>
          <p:cNvSpPr txBox="1">
            <a:spLocks/>
          </p:cNvSpPr>
          <p:nvPr/>
        </p:nvSpPr>
        <p:spPr>
          <a:xfrm>
            <a:off x="1049310" y="3826538"/>
            <a:ext cx="9453797" cy="4856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Lato Black" panose="020F0502020204030203" pitchFamily="34" charset="0"/>
                <a:ea typeface="Lato Black" panose="020F0502020204030203" pitchFamily="34" charset="0"/>
                <a:cs typeface="Lato Black" panose="020F0502020204030203"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rgbClr val="FFC107"/>
              </a:buClr>
              <a:buSzPts val="1800"/>
            </a:pPr>
            <a:r>
              <a:rPr lang="en-US" sz="1800" b="1" dirty="0">
                <a:solidFill>
                  <a:srgbClr val="FFC107"/>
                </a:solidFill>
                <a:latin typeface="Raleway" pitchFamily="2" charset="0"/>
              </a:rPr>
              <a:t>APRIL 22</a:t>
            </a:r>
            <a:r>
              <a:rPr lang="en-US" sz="1800" b="1" baseline="30000" dirty="0">
                <a:solidFill>
                  <a:srgbClr val="FFC107"/>
                </a:solidFill>
                <a:latin typeface="Raleway" pitchFamily="2" charset="0"/>
              </a:rPr>
              <a:t>nd</a:t>
            </a:r>
            <a:r>
              <a:rPr lang="en-US" sz="1800" b="1" dirty="0">
                <a:solidFill>
                  <a:srgbClr val="FFC107"/>
                </a:solidFill>
                <a:latin typeface="Raleway" pitchFamily="2" charset="0"/>
              </a:rPr>
              <a:t> 2025 | KARACHI</a:t>
            </a:r>
            <a:endParaRPr lang="en-US" b="1" dirty="0">
              <a:solidFill>
                <a:srgbClr val="00D09D"/>
              </a:solidFill>
              <a:latin typeface="Raleway" pitchFamily="2" charset="0"/>
            </a:endParaRPr>
          </a:p>
        </p:txBody>
      </p:sp>
      <p:sp>
        <p:nvSpPr>
          <p:cNvPr id="3" name="Rectangle 2"/>
          <p:cNvSpPr/>
          <p:nvPr/>
        </p:nvSpPr>
        <p:spPr>
          <a:xfrm>
            <a:off x="0" y="5460863"/>
            <a:ext cx="12192000" cy="1397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696122" y="5592439"/>
            <a:ext cx="1363013" cy="1072693"/>
            <a:chOff x="696122" y="5592439"/>
            <a:chExt cx="1363013" cy="1072693"/>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11" y="5954113"/>
              <a:ext cx="859836" cy="711019"/>
            </a:xfrm>
            <a:prstGeom prst="rect">
              <a:avLst/>
            </a:prstGeom>
          </p:spPr>
        </p:pic>
        <p:sp>
          <p:nvSpPr>
            <p:cNvPr id="9" name="Google Shape;85;p1"/>
            <p:cNvSpPr txBox="1">
              <a:spLocks/>
            </p:cNvSpPr>
            <p:nvPr/>
          </p:nvSpPr>
          <p:spPr>
            <a:xfrm>
              <a:off x="696122" y="5592439"/>
              <a:ext cx="1363013" cy="23009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Lato Black" panose="020F0502020204030203" pitchFamily="34" charset="0"/>
                  <a:ea typeface="Lato Black" panose="020F0502020204030203" pitchFamily="34" charset="0"/>
                  <a:cs typeface="Lato Black" panose="020F0502020204030203"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C107"/>
                </a:buClr>
                <a:buSzPts val="1800"/>
              </a:pPr>
              <a:r>
                <a:rPr lang="en-US" sz="1050" b="1" dirty="0">
                  <a:solidFill>
                    <a:schemeClr val="tx1">
                      <a:lumMod val="85000"/>
                      <a:lumOff val="15000"/>
                    </a:schemeClr>
                  </a:solidFill>
                  <a:latin typeface="Raleway" pitchFamily="2" charset="0"/>
                </a:rPr>
                <a:t>AN INITIATIVE OF</a:t>
              </a:r>
              <a:endParaRPr lang="en-US" sz="3600" b="1" dirty="0">
                <a:solidFill>
                  <a:schemeClr val="tx1">
                    <a:lumMod val="85000"/>
                    <a:lumOff val="15000"/>
                  </a:schemeClr>
                </a:solidFill>
                <a:latin typeface="Raleway" pitchFamily="2" charset="0"/>
              </a:endParaRPr>
            </a:p>
          </p:txBody>
        </p:sp>
      </p:grpSp>
      <p:grpSp>
        <p:nvGrpSpPr>
          <p:cNvPr id="8" name="Group 7"/>
          <p:cNvGrpSpPr/>
          <p:nvPr/>
        </p:nvGrpSpPr>
        <p:grpSpPr>
          <a:xfrm>
            <a:off x="9677432" y="5595125"/>
            <a:ext cx="1363013" cy="1239229"/>
            <a:chOff x="9677432" y="5595125"/>
            <a:chExt cx="1363013" cy="123922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165" y="5774808"/>
              <a:ext cx="1059546" cy="1059546"/>
            </a:xfrm>
            <a:prstGeom prst="rect">
              <a:avLst/>
            </a:prstGeom>
          </p:spPr>
        </p:pic>
        <p:sp>
          <p:nvSpPr>
            <p:cNvPr id="10" name="Google Shape;85;p1"/>
            <p:cNvSpPr txBox="1">
              <a:spLocks/>
            </p:cNvSpPr>
            <p:nvPr/>
          </p:nvSpPr>
          <p:spPr>
            <a:xfrm>
              <a:off x="9677432" y="5595125"/>
              <a:ext cx="1363013" cy="23009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Arial"/>
                <a:buNone/>
                <a:defRPr sz="6000" b="0" i="0" u="none" strike="noStrike" cap="none">
                  <a:solidFill>
                    <a:schemeClr val="dk1"/>
                  </a:solidFill>
                  <a:latin typeface="Lato Black" panose="020F0502020204030203" pitchFamily="34" charset="0"/>
                  <a:ea typeface="Lato Black" panose="020F0502020204030203" pitchFamily="34" charset="0"/>
                  <a:cs typeface="Lato Black" panose="020F0502020204030203"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C107"/>
                </a:buClr>
                <a:buSzPts val="1800"/>
              </a:pPr>
              <a:r>
                <a:rPr lang="en-US" sz="1050" b="1" dirty="0">
                  <a:solidFill>
                    <a:schemeClr val="tx1">
                      <a:lumMod val="85000"/>
                      <a:lumOff val="15000"/>
                    </a:schemeClr>
                  </a:solidFill>
                  <a:latin typeface="Raleway" pitchFamily="2" charset="0"/>
                </a:rPr>
                <a:t>SUPPORTED BY</a:t>
              </a:r>
              <a:endParaRPr lang="en-US" sz="3600" b="1" dirty="0">
                <a:solidFill>
                  <a:schemeClr val="tx1">
                    <a:lumMod val="85000"/>
                    <a:lumOff val="15000"/>
                  </a:schemeClr>
                </a:solidFill>
                <a:latin typeface="Raleway" pitchFamily="2"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62043"/>
              </a:buClr>
              <a:buSzPts val="3600"/>
              <a:buFont typeface="Arial"/>
              <a:buNone/>
            </a:pPr>
            <a:r>
              <a:rPr lang="en-US" sz="3600" b="1" dirty="0">
                <a:solidFill>
                  <a:srgbClr val="062043"/>
                </a:solidFill>
                <a:latin typeface="Raleway" pitchFamily="2" charset="0"/>
              </a:rPr>
              <a:t>WHAT TO EXPECT</a:t>
            </a:r>
            <a:endParaRPr sz="3600" dirty="0">
              <a:latin typeface="Raleway" pitchFamily="2" charset="0"/>
            </a:endParaRPr>
          </a:p>
        </p:txBody>
      </p:sp>
      <p:graphicFrame>
        <p:nvGraphicFramePr>
          <p:cNvPr id="182" name="Google Shape;182;p11"/>
          <p:cNvGraphicFramePr/>
          <p:nvPr/>
        </p:nvGraphicFramePr>
        <p:xfrm>
          <a:off x="838200" y="1805535"/>
          <a:ext cx="5127175" cy="4432437"/>
        </p:xfrm>
        <a:graphic>
          <a:graphicData uri="http://schemas.openxmlformats.org/drawingml/2006/table">
            <a:tbl>
              <a:tblPr firstRow="1" bandRow="1">
                <a:noFill/>
                <a:tableStyleId>{48D5A830-B561-4585-B3AC-140BDD52B4D5}</a:tableStyleId>
              </a:tblPr>
              <a:tblGrid>
                <a:gridCol w="5127175">
                  <a:extLst>
                    <a:ext uri="{9D8B030D-6E8A-4147-A177-3AD203B41FA5}">
                      <a16:colId xmlns:a16="http://schemas.microsoft.com/office/drawing/2014/main" val="20000"/>
                    </a:ext>
                  </a:extLst>
                </a:gridCol>
              </a:tblGrid>
              <a:tr h="2306600">
                <a:tc>
                  <a:txBody>
                    <a:bodyPr/>
                    <a:lstStyle/>
                    <a:p>
                      <a:pPr marL="0" marR="0" lvl="0" indent="0" algn="l" rtl="0">
                        <a:lnSpc>
                          <a:spcPct val="150000"/>
                        </a:lnSpc>
                        <a:spcBef>
                          <a:spcPts val="0"/>
                        </a:spcBef>
                        <a:spcAft>
                          <a:spcPts val="0"/>
                        </a:spcAft>
                        <a:buNone/>
                      </a:pPr>
                      <a:r>
                        <a:rPr lang="en-US" sz="1600" b="1" u="none" strike="noStrike" cap="none" dirty="0">
                          <a:solidFill>
                            <a:srgbClr val="062043"/>
                          </a:solidFill>
                          <a:latin typeface="Raleway" pitchFamily="2" charset="0"/>
                          <a:ea typeface="Raleway"/>
                          <a:cs typeface="Raleway"/>
                          <a:sym typeface="Raleway"/>
                        </a:rPr>
                        <a:t>RIVETING DISCUSSIONS:</a:t>
                      </a:r>
                    </a:p>
                    <a:p>
                      <a:pPr marL="0" marR="0" lvl="0" indent="0" algn="l" rtl="0">
                        <a:lnSpc>
                          <a:spcPct val="150000"/>
                        </a:lnSpc>
                        <a:spcBef>
                          <a:spcPts val="0"/>
                        </a:spcBef>
                        <a:spcAft>
                          <a:spcPts val="0"/>
                        </a:spcAft>
                        <a:buNone/>
                      </a:pPr>
                      <a:r>
                        <a:rPr lang="en-US" sz="1600" b="0" u="none" strike="noStrike" cap="none" dirty="0">
                          <a:solidFill>
                            <a:srgbClr val="262626"/>
                          </a:solidFill>
                        </a:rPr>
                        <a:t>This gathering of the banking industry's brightest minds will act as a dynamic think tank, encouraging open dialogue to identify challenges, uncover opportunities, and foster innovative solutions.</a:t>
                      </a:r>
                      <a:endParaRPr dirty="0"/>
                    </a:p>
                    <a:p>
                      <a:pPr marL="0" marR="0" lvl="0" indent="0" algn="l" rtl="0">
                        <a:lnSpc>
                          <a:spcPct val="150000"/>
                        </a:lnSpc>
                        <a:spcBef>
                          <a:spcPts val="0"/>
                        </a:spcBef>
                        <a:spcAft>
                          <a:spcPts val="0"/>
                        </a:spcAft>
                        <a:buNone/>
                      </a:pPr>
                      <a:endParaRPr sz="1600" b="0" u="none" strike="noStrike" cap="none" dirty="0">
                        <a:solidFill>
                          <a:srgbClr val="262626"/>
                        </a:solidFill>
                      </a:endParaRPr>
                    </a:p>
                    <a:p>
                      <a:pPr marL="0" marR="0" lvl="0" indent="0" algn="l" rtl="0">
                        <a:lnSpc>
                          <a:spcPct val="150000"/>
                        </a:lnSpc>
                        <a:spcBef>
                          <a:spcPts val="0"/>
                        </a:spcBef>
                        <a:spcAft>
                          <a:spcPts val="0"/>
                        </a:spcAft>
                        <a:buNone/>
                      </a:pPr>
                      <a:r>
                        <a:rPr lang="en-US" sz="1600" b="1" u="none" strike="noStrike" cap="none" dirty="0">
                          <a:solidFill>
                            <a:srgbClr val="062043"/>
                          </a:solidFill>
                          <a:latin typeface="Raleway" pitchFamily="2" charset="0"/>
                          <a:ea typeface="Raleway"/>
                          <a:cs typeface="Raleway"/>
                          <a:sym typeface="Raleway"/>
                        </a:rPr>
                        <a:t>INSIGHTS INTO TRANSFORMATIVE TRENDS:</a:t>
                      </a:r>
                    </a:p>
                    <a:p>
                      <a:pPr marL="0" marR="0" lvl="0" indent="0" algn="l" rtl="0">
                        <a:lnSpc>
                          <a:spcPct val="150000"/>
                        </a:lnSpc>
                        <a:spcBef>
                          <a:spcPts val="0"/>
                        </a:spcBef>
                        <a:spcAft>
                          <a:spcPts val="0"/>
                        </a:spcAft>
                        <a:buNone/>
                      </a:pPr>
                      <a:r>
                        <a:rPr lang="en-US" sz="1600" b="0" u="none" strike="noStrike" cap="none" dirty="0">
                          <a:solidFill>
                            <a:srgbClr val="262626"/>
                          </a:solidFill>
                        </a:rPr>
                        <a:t>Stay ahead of the curve by discovering groundbreaking innovations and emerging products poised to reshape the industry, helping you adapt and thrive in a rapidly evolving landscape.</a:t>
                      </a:r>
                    </a:p>
                    <a:p>
                      <a:pPr marL="0" marR="0" lvl="0" indent="0" algn="l" rtl="0">
                        <a:lnSpc>
                          <a:spcPct val="150000"/>
                        </a:lnSpc>
                        <a:spcBef>
                          <a:spcPts val="0"/>
                        </a:spcBef>
                        <a:spcAft>
                          <a:spcPts val="0"/>
                        </a:spcAft>
                        <a:buNone/>
                      </a:pPr>
                      <a:endParaRPr lang="en-US" sz="1600" b="0" u="none" strike="noStrike" cap="none" dirty="0">
                        <a:latin typeface="Lato"/>
                        <a:ea typeface="Lato"/>
                        <a:cs typeface="Lato"/>
                        <a:sym typeface="Lato"/>
                      </a:endParaRPr>
                    </a:p>
                  </a:txBody>
                  <a:tcPr marL="182875" marR="182875" marT="91450" marB="0"/>
                </a:tc>
                <a:extLst>
                  <a:ext uri="{0D108BD9-81ED-4DB2-BD59-A6C34878D82A}">
                    <a16:rowId xmlns:a16="http://schemas.microsoft.com/office/drawing/2014/main" val="10000"/>
                  </a:ext>
                </a:extLst>
              </a:tr>
            </a:tbl>
          </a:graphicData>
        </a:graphic>
      </p:graphicFrame>
      <p:graphicFrame>
        <p:nvGraphicFramePr>
          <p:cNvPr id="183" name="Google Shape;183;p11"/>
          <p:cNvGraphicFramePr/>
          <p:nvPr/>
        </p:nvGraphicFramePr>
        <p:xfrm>
          <a:off x="6226627" y="1805535"/>
          <a:ext cx="5471875" cy="4432437"/>
        </p:xfrm>
        <a:graphic>
          <a:graphicData uri="http://schemas.openxmlformats.org/drawingml/2006/table">
            <a:tbl>
              <a:tblPr firstRow="1" bandRow="1">
                <a:noFill/>
                <a:tableStyleId>{48D5A830-B561-4585-B3AC-140BDD52B4D5}</a:tableStyleId>
              </a:tblPr>
              <a:tblGrid>
                <a:gridCol w="5471875">
                  <a:extLst>
                    <a:ext uri="{9D8B030D-6E8A-4147-A177-3AD203B41FA5}">
                      <a16:colId xmlns:a16="http://schemas.microsoft.com/office/drawing/2014/main" val="20000"/>
                    </a:ext>
                  </a:extLst>
                </a:gridCol>
              </a:tblGrid>
              <a:tr h="2306600">
                <a:tc>
                  <a:txBody>
                    <a:bodyPr/>
                    <a:lstStyle/>
                    <a:p>
                      <a:pPr marL="0" marR="0" lvl="0" indent="0" algn="l" rtl="0">
                        <a:lnSpc>
                          <a:spcPct val="150000"/>
                        </a:lnSpc>
                        <a:spcBef>
                          <a:spcPts val="0"/>
                        </a:spcBef>
                        <a:spcAft>
                          <a:spcPts val="0"/>
                        </a:spcAft>
                        <a:buNone/>
                      </a:pPr>
                      <a:r>
                        <a:rPr lang="en-US" sz="1600" b="1" u="none" strike="noStrike" cap="none" dirty="0">
                          <a:solidFill>
                            <a:srgbClr val="062043"/>
                          </a:solidFill>
                          <a:latin typeface="Raleway" pitchFamily="2" charset="0"/>
                          <a:ea typeface="Lato" panose="020F0502020204030203" pitchFamily="34" charset="0"/>
                          <a:cs typeface="Lato" panose="020F0502020204030203" pitchFamily="34" charset="0"/>
                          <a:sym typeface="Raleway"/>
                        </a:rPr>
                        <a:t>POST CONFERENCE TAKE AWAY NOTES: </a:t>
                      </a:r>
                      <a:endParaRPr dirty="0">
                        <a:latin typeface="Raleway" pitchFamily="2" charset="0"/>
                      </a:endParaRPr>
                    </a:p>
                    <a:p>
                      <a:pPr marL="0" marR="0" lvl="0" indent="0" algn="l" rtl="0">
                        <a:lnSpc>
                          <a:spcPct val="150000"/>
                        </a:lnSpc>
                        <a:spcBef>
                          <a:spcPts val="0"/>
                        </a:spcBef>
                        <a:spcAft>
                          <a:spcPts val="0"/>
                        </a:spcAft>
                        <a:buNone/>
                      </a:pPr>
                      <a:r>
                        <a:rPr lang="en-US" sz="1600" b="0" u="none" strike="noStrike" cap="none" dirty="0">
                          <a:solidFill>
                            <a:srgbClr val="262626"/>
                          </a:solidFill>
                        </a:rPr>
                        <a:t>Attendees will receive key takeaway notes along with</a:t>
                      </a:r>
                      <a:endParaRPr dirty="0"/>
                    </a:p>
                    <a:p>
                      <a:pPr marL="0" marR="0" lvl="0" indent="0" algn="l" rtl="0">
                        <a:lnSpc>
                          <a:spcPct val="150000"/>
                        </a:lnSpc>
                        <a:spcBef>
                          <a:spcPts val="0"/>
                        </a:spcBef>
                        <a:spcAft>
                          <a:spcPts val="0"/>
                        </a:spcAft>
                        <a:buNone/>
                      </a:pPr>
                      <a:r>
                        <a:rPr lang="en-US" sz="1600" b="0" u="none" strike="noStrike" cap="none" dirty="0">
                          <a:solidFill>
                            <a:srgbClr val="262626"/>
                          </a:solidFill>
                        </a:rPr>
                        <a:t>a comprehensive report summarizing the main</a:t>
                      </a:r>
                      <a:br>
                        <a:rPr lang="en-US" sz="1600" b="0" u="none" strike="noStrike" cap="none" dirty="0">
                          <a:solidFill>
                            <a:srgbClr val="262626"/>
                          </a:solidFill>
                        </a:rPr>
                      </a:br>
                      <a:r>
                        <a:rPr lang="en-US" sz="1600" b="0" u="none" strike="noStrike" cap="none" dirty="0">
                          <a:solidFill>
                            <a:srgbClr val="262626"/>
                          </a:solidFill>
                        </a:rPr>
                        <a:t>discussion points and topics covered, delivered directly to your inbox.</a:t>
                      </a:r>
                      <a:endParaRPr dirty="0"/>
                    </a:p>
                    <a:p>
                      <a:pPr marL="0" marR="0" lvl="0" indent="0" algn="l" rtl="0">
                        <a:lnSpc>
                          <a:spcPct val="150000"/>
                        </a:lnSpc>
                        <a:spcBef>
                          <a:spcPts val="0"/>
                        </a:spcBef>
                        <a:spcAft>
                          <a:spcPts val="0"/>
                        </a:spcAft>
                        <a:buNone/>
                      </a:pPr>
                      <a:endParaRPr sz="1600" b="0" u="none" strike="noStrike" cap="none" dirty="0">
                        <a:solidFill>
                          <a:srgbClr val="262626"/>
                        </a:solidFill>
                      </a:endParaRPr>
                    </a:p>
                    <a:p>
                      <a:pPr marL="0" marR="0" lvl="0" indent="0" algn="l" rtl="0">
                        <a:lnSpc>
                          <a:spcPct val="150000"/>
                        </a:lnSpc>
                        <a:spcBef>
                          <a:spcPts val="0"/>
                        </a:spcBef>
                        <a:spcAft>
                          <a:spcPts val="0"/>
                        </a:spcAft>
                        <a:buNone/>
                      </a:pPr>
                      <a:r>
                        <a:rPr lang="en-US" sz="1600" b="1" u="none" strike="noStrike" cap="none" dirty="0">
                          <a:solidFill>
                            <a:srgbClr val="062043"/>
                          </a:solidFill>
                          <a:latin typeface="Raleway" pitchFamily="2" charset="0"/>
                          <a:ea typeface="Lato" panose="020F0502020204030203" pitchFamily="34" charset="0"/>
                          <a:cs typeface="Lato" panose="020F0502020204030203" pitchFamily="34" charset="0"/>
                          <a:sym typeface="Raleway"/>
                        </a:rPr>
                        <a:t>MEET PEERS AND SOLUTION PROVIDERS: </a:t>
                      </a:r>
                      <a:endParaRPr dirty="0">
                        <a:latin typeface="Raleway" pitchFamily="2" charset="0"/>
                      </a:endParaRPr>
                    </a:p>
                    <a:p>
                      <a:pPr marL="0" marR="0" lvl="0" indent="0" algn="l" rtl="0">
                        <a:lnSpc>
                          <a:spcPct val="150000"/>
                        </a:lnSpc>
                        <a:spcBef>
                          <a:spcPts val="0"/>
                        </a:spcBef>
                        <a:spcAft>
                          <a:spcPts val="0"/>
                        </a:spcAft>
                        <a:buNone/>
                      </a:pPr>
                      <a:r>
                        <a:rPr lang="en-US" sz="1600" b="0" u="none" strike="noStrike" cap="none" dirty="0">
                          <a:solidFill>
                            <a:srgbClr val="262626"/>
                          </a:solidFill>
                        </a:rPr>
                        <a:t>The conference will bring together the most influential representatives from across Pakistan’s banking industry, providing a unique platform to exchange ideas, share experiences, and build lasting connections.</a:t>
                      </a:r>
                      <a:endParaRPr dirty="0"/>
                    </a:p>
                    <a:p>
                      <a:pPr marL="0" marR="0" lvl="0" indent="0" algn="l" rtl="0">
                        <a:lnSpc>
                          <a:spcPct val="150000"/>
                        </a:lnSpc>
                        <a:spcBef>
                          <a:spcPts val="0"/>
                        </a:spcBef>
                        <a:spcAft>
                          <a:spcPts val="0"/>
                        </a:spcAft>
                        <a:buClr>
                          <a:schemeClr val="dk1"/>
                        </a:buClr>
                        <a:buSzPts val="1600"/>
                        <a:buFont typeface="Lato"/>
                        <a:buNone/>
                      </a:pPr>
                      <a:endParaRPr sz="1600" b="0" u="none" strike="noStrike" cap="none" dirty="0">
                        <a:latin typeface="Lato"/>
                        <a:ea typeface="Lato"/>
                        <a:cs typeface="Lato"/>
                        <a:sym typeface="Lato"/>
                      </a:endParaRPr>
                    </a:p>
                  </a:txBody>
                  <a:tcPr marL="182875" marR="182875" marT="91450" marB="0"/>
                </a:tc>
                <a:extLst>
                  <a:ext uri="{0D108BD9-81ED-4DB2-BD59-A6C34878D82A}">
                    <a16:rowId xmlns:a16="http://schemas.microsoft.com/office/drawing/2014/main" val="1000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7"/>
          <p:cNvSpPr txBox="1">
            <a:spLocks noGrp="1"/>
          </p:cNvSpPr>
          <p:nvPr>
            <p:ph type="title"/>
          </p:nvPr>
        </p:nvSpPr>
        <p:spPr>
          <a:xfrm>
            <a:off x="831850" y="1709738"/>
            <a:ext cx="10515600" cy="218770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6666"/>
              </a:buClr>
              <a:buSzPts val="4000"/>
              <a:buFont typeface="Lato"/>
              <a:buNone/>
            </a:pPr>
            <a:r>
              <a:rPr lang="en-US" sz="4000" b="1" i="1" dirty="0">
                <a:solidFill>
                  <a:srgbClr val="006666"/>
                </a:solidFill>
                <a:latin typeface="Lato"/>
                <a:ea typeface="Lato"/>
                <a:cs typeface="Lato"/>
                <a:sym typeface="Lato"/>
              </a:rPr>
              <a:t>who </a:t>
            </a:r>
            <a:r>
              <a:rPr lang="en-US" sz="3600" b="1" i="1" dirty="0">
                <a:solidFill>
                  <a:srgbClr val="1A9988"/>
                </a:solidFill>
                <a:latin typeface="Lato"/>
                <a:ea typeface="Lato"/>
                <a:cs typeface="Lato"/>
                <a:sym typeface="Lato"/>
              </a:rPr>
              <a:t>we</a:t>
            </a:r>
            <a:r>
              <a:rPr lang="en-US" sz="4000" b="1" i="1" dirty="0">
                <a:solidFill>
                  <a:srgbClr val="006666"/>
                </a:solidFill>
                <a:latin typeface="Lato"/>
                <a:ea typeface="Lato"/>
                <a:cs typeface="Lato"/>
                <a:sym typeface="Lato"/>
              </a:rPr>
              <a:t> are</a:t>
            </a:r>
            <a:endParaRPr sz="2800" b="1" i="1" dirty="0">
              <a:solidFill>
                <a:srgbClr val="006666"/>
              </a:solidFill>
              <a:latin typeface="Lato"/>
              <a:ea typeface="Lato"/>
              <a:cs typeface="Lato"/>
              <a:sym typeface="Lato"/>
            </a:endParaRPr>
          </a:p>
        </p:txBody>
      </p:sp>
      <p:sp>
        <p:nvSpPr>
          <p:cNvPr id="259" name="Google Shape;259;p17"/>
          <p:cNvSpPr txBox="1">
            <a:spLocks noGrp="1"/>
          </p:cNvSpPr>
          <p:nvPr>
            <p:ph type="body" idx="1"/>
          </p:nvPr>
        </p:nvSpPr>
        <p:spPr>
          <a:xfrm>
            <a:off x="831849" y="4092315"/>
            <a:ext cx="10230891" cy="1997335"/>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1A1A1A"/>
              </a:buClr>
              <a:buSzPts val="1050"/>
              <a:buNone/>
            </a:pPr>
            <a:r>
              <a:rPr lang="en-US" sz="1100" b="0" dirty="0">
                <a:solidFill>
                  <a:srgbClr val="1A1A1A"/>
                </a:solidFill>
                <a:latin typeface="Lato"/>
                <a:ea typeface="Lato"/>
                <a:cs typeface="Lato"/>
                <a:sym typeface="Lato"/>
              </a:rPr>
              <a:t>At </a:t>
            </a:r>
            <a:r>
              <a:rPr lang="en-US" sz="1100" b="1" dirty="0">
                <a:solidFill>
                  <a:srgbClr val="1A9988"/>
                </a:solidFill>
                <a:latin typeface="Lato"/>
                <a:ea typeface="Lato"/>
                <a:cs typeface="Lato"/>
                <a:sym typeface="Lato"/>
              </a:rPr>
              <a:t>GPI</a:t>
            </a:r>
            <a:r>
              <a:rPr lang="en-US" sz="1100" b="0" dirty="0">
                <a:solidFill>
                  <a:srgbClr val="1A1A1A"/>
                </a:solidFill>
                <a:latin typeface="Lato"/>
                <a:ea typeface="Lato"/>
                <a:cs typeface="Lato"/>
                <a:sym typeface="Lato"/>
              </a:rPr>
              <a:t>, we specialize in delivering transformative solutions that empower businesses to thrive in an ever-changing world. With a reputation built on trust, innovation, and impact, we bring unmatched expertise and a deep understanding of local market nuances to every engagement. Our team, a diverse collective of seasoned professionals from a range of industries, is united by a shared commitment to delivering bespoke solutions tailored to your unique needs. </a:t>
            </a:r>
            <a:endParaRPr sz="1100" dirty="0"/>
          </a:p>
          <a:p>
            <a:pPr marL="0" lvl="0" indent="0" algn="l" rtl="0">
              <a:lnSpc>
                <a:spcPct val="150000"/>
              </a:lnSpc>
              <a:spcBef>
                <a:spcPts val="1000"/>
              </a:spcBef>
              <a:spcAft>
                <a:spcPts val="0"/>
              </a:spcAft>
              <a:buClr>
                <a:srgbClr val="1A1A1A"/>
              </a:buClr>
              <a:buSzPts val="1050"/>
              <a:buNone/>
            </a:pPr>
            <a:r>
              <a:rPr lang="en-US" sz="1100" b="0" dirty="0">
                <a:solidFill>
                  <a:srgbClr val="1A1A1A"/>
                </a:solidFill>
                <a:latin typeface="Lato"/>
                <a:ea typeface="Lato"/>
                <a:cs typeface="Lato"/>
                <a:sym typeface="Lato"/>
              </a:rPr>
              <a:t>Over the years, our interventions have empowered countless clients to achieve notable outcomes. Whether it's crafting tailored strategies, equipping teams with cutting-edge skills, or delivering actionable insights, GPI’s ethos revolves around collaboration, excellence, and innovation.</a:t>
            </a:r>
            <a:endParaRPr sz="1100" dirty="0"/>
          </a:p>
          <a:p>
            <a:pPr marL="0" lvl="0" indent="0" algn="l" rtl="0">
              <a:lnSpc>
                <a:spcPct val="150000"/>
              </a:lnSpc>
              <a:spcBef>
                <a:spcPts val="1000"/>
              </a:spcBef>
              <a:spcAft>
                <a:spcPts val="0"/>
              </a:spcAft>
              <a:buClr>
                <a:srgbClr val="006666"/>
              </a:buClr>
              <a:buSzPts val="1050"/>
              <a:buNone/>
            </a:pPr>
            <a:r>
              <a:rPr lang="en-US" sz="1100" b="1" dirty="0">
                <a:solidFill>
                  <a:srgbClr val="006666"/>
                </a:solidFill>
                <a:latin typeface="Lato"/>
                <a:ea typeface="Lato"/>
                <a:cs typeface="Lato"/>
                <a:sym typeface="Lato"/>
              </a:rPr>
              <a:t>When you work with GPI, you gain more than just a consultant—you gain a trusted ally committed to your success, delivering excellence at every step.</a:t>
            </a:r>
            <a:endParaRPr sz="1100" dirty="0"/>
          </a:p>
        </p:txBody>
      </p:sp>
      <p:cxnSp>
        <p:nvCxnSpPr>
          <p:cNvPr id="260" name="Google Shape;260;p17"/>
          <p:cNvCxnSpPr/>
          <p:nvPr/>
        </p:nvCxnSpPr>
        <p:spPr>
          <a:xfrm>
            <a:off x="933117" y="3917898"/>
            <a:ext cx="10129624" cy="0"/>
          </a:xfrm>
          <a:prstGeom prst="straightConnector1">
            <a:avLst/>
          </a:prstGeom>
          <a:noFill/>
          <a:ln w="28575" cap="flat" cmpd="sng">
            <a:solidFill>
              <a:schemeClr val="accent1"/>
            </a:solidFill>
            <a:prstDash val="solid"/>
            <a:miter lim="800000"/>
            <a:headEnd type="none" w="sm" len="sm"/>
            <a:tailEnd type="none" w="sm" len="sm"/>
          </a:ln>
        </p:spPr>
      </p:cxnSp>
      <p:pic>
        <p:nvPicPr>
          <p:cNvPr id="261" name="Google Shape;261;p17"/>
          <p:cNvPicPr preferRelativeResize="0"/>
          <p:nvPr/>
        </p:nvPicPr>
        <p:blipFill rotWithShape="1">
          <a:blip r:embed="rId3">
            <a:alphaModFix/>
          </a:blip>
          <a:srcRect/>
          <a:stretch/>
        </p:blipFill>
        <p:spPr>
          <a:xfrm>
            <a:off x="933117" y="1385423"/>
            <a:ext cx="1684799" cy="1683676"/>
          </a:xfrm>
          <a:prstGeom prst="rect">
            <a:avLst/>
          </a:prstGeom>
          <a:noFill/>
          <a:ln>
            <a:noFill/>
          </a:ln>
        </p:spPr>
      </p:pic>
    </p:spTree>
    <p:extLst>
      <p:ext uri="{BB962C8B-B14F-4D97-AF65-F5344CB8AC3E}">
        <p14:creationId xmlns:p14="http://schemas.microsoft.com/office/powerpoint/2010/main" val="2345271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graphicFrame>
        <p:nvGraphicFramePr>
          <p:cNvPr id="273" name="Google Shape;273;p18"/>
          <p:cNvGraphicFramePr/>
          <p:nvPr/>
        </p:nvGraphicFramePr>
        <p:xfrm>
          <a:off x="2072312" y="1017057"/>
          <a:ext cx="8929150" cy="5780522"/>
        </p:xfrm>
        <a:graphic>
          <a:graphicData uri="http://schemas.openxmlformats.org/drawingml/2006/table">
            <a:tbl>
              <a:tblPr firstRow="1" bandRow="1">
                <a:noFill/>
                <a:tableStyleId>{48D5A830-B561-4585-B3AC-140BDD52B4D5}</a:tableStyleId>
              </a:tblPr>
              <a:tblGrid>
                <a:gridCol w="3747925">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3555625">
                  <a:extLst>
                    <a:ext uri="{9D8B030D-6E8A-4147-A177-3AD203B41FA5}">
                      <a16:colId xmlns:a16="http://schemas.microsoft.com/office/drawing/2014/main" val="20002"/>
                    </a:ext>
                  </a:extLst>
                </a:gridCol>
              </a:tblGrid>
              <a:tr h="1693500">
                <a:tc>
                  <a:txBody>
                    <a:bodyPr/>
                    <a:lstStyle/>
                    <a:p>
                      <a:pPr marL="0" marR="0" lvl="0" indent="0" algn="l" rtl="0">
                        <a:lnSpc>
                          <a:spcPct val="150000"/>
                        </a:lnSpc>
                        <a:spcBef>
                          <a:spcPts val="0"/>
                        </a:spcBef>
                        <a:spcAft>
                          <a:spcPts val="0"/>
                        </a:spcAft>
                        <a:buNone/>
                      </a:pPr>
                      <a:r>
                        <a:rPr lang="en-US" sz="1050" b="1" u="none" strike="noStrike" cap="none" dirty="0">
                          <a:solidFill>
                            <a:srgbClr val="006666"/>
                          </a:solidFill>
                          <a:latin typeface="Lato" panose="020F0502020204030203" pitchFamily="34" charset="0"/>
                          <a:ea typeface="Lato" panose="020F0502020204030203" pitchFamily="34" charset="0"/>
                          <a:cs typeface="Lato" panose="020F0502020204030203" pitchFamily="34" charset="0"/>
                          <a:sym typeface="Arial"/>
                        </a:rPr>
                        <a:t>SALMAN SARWAR BUTT</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Clr>
                          <a:srgbClr val="262626"/>
                        </a:buClr>
                        <a:buSzPts val="1050"/>
                        <a:buFont typeface="Arial"/>
                        <a:buNone/>
                      </a:pP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Salman is the CEO of Green Peak International. He brings</a:t>
                      </a:r>
                      <a:b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b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with him 30 years of experience in Retail &amp; Consumer Banking. He has served as Group Head in Pakistan and Asia Pacific. Prior to joining GPI, he held senior positions at </a:t>
                      </a:r>
                      <a:b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b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ABN AMRO, RBS, NIB and Citibank.</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None/>
                      </a:pPr>
                      <a:endParaRPr sz="1050" b="1" u="none" strike="noStrike" cap="none" dirty="0">
                        <a:solidFill>
                          <a:srgbClr val="006666"/>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50000"/>
                        </a:lnSpc>
                        <a:spcBef>
                          <a:spcPts val="0"/>
                        </a:spcBef>
                        <a:spcAft>
                          <a:spcPts val="0"/>
                        </a:spcAft>
                        <a:buNone/>
                      </a:pPr>
                      <a:endParaRPr sz="1050" b="1" u="none" strike="noStrike" cap="none" dirty="0">
                        <a:solidFill>
                          <a:srgbClr val="006666"/>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50000"/>
                        </a:lnSpc>
                        <a:spcBef>
                          <a:spcPts val="0"/>
                        </a:spcBef>
                        <a:spcAft>
                          <a:spcPts val="0"/>
                        </a:spcAft>
                        <a:buNone/>
                      </a:pPr>
                      <a:r>
                        <a:rPr lang="en-US" sz="1050" b="1" u="none" strike="noStrike" cap="none" dirty="0">
                          <a:solidFill>
                            <a:srgbClr val="006666"/>
                          </a:solidFill>
                          <a:latin typeface="Lato" panose="020F0502020204030203" pitchFamily="34" charset="0"/>
                          <a:ea typeface="Lato" panose="020F0502020204030203" pitchFamily="34" charset="0"/>
                          <a:cs typeface="Lato" panose="020F0502020204030203" pitchFamily="34" charset="0"/>
                          <a:sym typeface="Arial"/>
                        </a:rPr>
                        <a:t>AISHA KHAN</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Clr>
                          <a:srgbClr val="262626"/>
                        </a:buClr>
                        <a:buSzPts val="1050"/>
                        <a:buFont typeface="Arial"/>
                        <a:buNone/>
                      </a:pP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Aisha specializes in strategic planning and brand language; with over two decades of experience in design, marketing, management and communication. She excels in leading</a:t>
                      </a:r>
                      <a:b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b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teams to achieve exceptional results, prioritizing</a:t>
                      </a:r>
                      <a:b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b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user-centric approaches for seamless experiences.</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Clr>
                          <a:schemeClr val="dk1"/>
                        </a:buClr>
                        <a:buSzPts val="1050"/>
                        <a:buFont typeface="Lato"/>
                        <a:buNone/>
                      </a:pPr>
                      <a:endParaRPr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50000"/>
                        </a:lnSpc>
                        <a:spcBef>
                          <a:spcPts val="0"/>
                        </a:spcBef>
                        <a:spcAft>
                          <a:spcPts val="0"/>
                        </a:spcAft>
                        <a:buClr>
                          <a:schemeClr val="dk1"/>
                        </a:buClr>
                        <a:buSzPts val="1050"/>
                        <a:buFont typeface="Lato"/>
                        <a:buNone/>
                      </a:pPr>
                      <a:endParaRPr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50000"/>
                        </a:lnSpc>
                        <a:spcBef>
                          <a:spcPts val="0"/>
                        </a:spcBef>
                        <a:spcAft>
                          <a:spcPts val="0"/>
                        </a:spcAft>
                        <a:buClr>
                          <a:schemeClr val="dk1"/>
                        </a:buClr>
                        <a:buSzPts val="1050"/>
                        <a:buFont typeface="Lato"/>
                        <a:buNone/>
                      </a:pPr>
                      <a:endParaRPr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50000"/>
                        </a:lnSpc>
                        <a:spcBef>
                          <a:spcPts val="0"/>
                        </a:spcBef>
                        <a:spcAft>
                          <a:spcPts val="0"/>
                        </a:spcAft>
                        <a:buNone/>
                      </a:pPr>
                      <a:r>
                        <a:rPr lang="en-US" sz="1050" b="1" u="none" strike="noStrike" cap="none" dirty="0">
                          <a:solidFill>
                            <a:srgbClr val="006666"/>
                          </a:solidFill>
                          <a:latin typeface="Lato" panose="020F0502020204030203" pitchFamily="34" charset="0"/>
                          <a:ea typeface="Lato" panose="020F0502020204030203" pitchFamily="34" charset="0"/>
                          <a:cs typeface="Lato" panose="020F0502020204030203" pitchFamily="34" charset="0"/>
                          <a:sym typeface="Arial"/>
                        </a:rPr>
                        <a:t>FAISAL SHEHZAD ABBASI</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Clr>
                          <a:srgbClr val="262626"/>
                        </a:buClr>
                        <a:buSzPts val="1050"/>
                        <a:buFont typeface="Arial"/>
                        <a:buNone/>
                      </a:pP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Faisal holds 27 years+ working experience in diversified worlds of Reg-tech, Wealth-tech, Health-tech, Insurtech, Banking and Advisory. He is a turn-around specialist with</a:t>
                      </a:r>
                      <a:b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b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a proven track record of launching first-time initiatives coupled with improved customer journeys, distribution channel optimization and improved cost efficiencies.</a:t>
                      </a:r>
                      <a:endParaRPr dirty="0">
                        <a:latin typeface="Lato" panose="020F0502020204030203" pitchFamily="34" charset="0"/>
                        <a:ea typeface="Lato" panose="020F0502020204030203" pitchFamily="34" charset="0"/>
                        <a:cs typeface="Lato" panose="020F0502020204030203" pitchFamily="34" charset="0"/>
                      </a:endParaRPr>
                    </a:p>
                  </a:txBody>
                  <a:tcPr marL="102875" marR="102875" marT="514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chemeClr val="dk1"/>
                        </a:buClr>
                        <a:buSzPts val="1050"/>
                        <a:buFont typeface="Lato"/>
                        <a:buNone/>
                      </a:pPr>
                      <a:endParaRPr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endParaRPr>
                    </a:p>
                  </a:txBody>
                  <a:tcPr marL="102875" marR="102875" marT="514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50000"/>
                        </a:lnSpc>
                        <a:spcBef>
                          <a:spcPts val="0"/>
                        </a:spcBef>
                        <a:spcAft>
                          <a:spcPts val="0"/>
                        </a:spcAft>
                        <a:buNone/>
                      </a:pPr>
                      <a:r>
                        <a:rPr lang="en-US" sz="1050" b="1" u="none" strike="noStrike" cap="none" dirty="0">
                          <a:solidFill>
                            <a:srgbClr val="006666"/>
                          </a:solidFill>
                          <a:latin typeface="Lato" panose="020F0502020204030203" pitchFamily="34" charset="0"/>
                          <a:ea typeface="Lato" panose="020F0502020204030203" pitchFamily="34" charset="0"/>
                          <a:cs typeface="Lato" panose="020F0502020204030203" pitchFamily="34" charset="0"/>
                          <a:sym typeface="Arial"/>
                        </a:rPr>
                        <a:t>HASSAN TARIQ</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Clr>
                          <a:srgbClr val="262626"/>
                        </a:buClr>
                        <a:buSzPts val="1050"/>
                        <a:buFont typeface="Arial"/>
                        <a:buNone/>
                      </a:pP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Hassan is the Director of Outsourcing at Green Peak International. He has over 20 years of experience in  HR Operations and Outsourcing and has worked with several reputable organizations including Faysal Bank, RBS, ABN AMRO and HRS Global.</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Clr>
                          <a:schemeClr val="dk1"/>
                        </a:buClr>
                        <a:buSzPts val="1050"/>
                        <a:buFont typeface="Lato"/>
                        <a:buNone/>
                      </a:pPr>
                      <a:endParaRPr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50000"/>
                        </a:lnSpc>
                        <a:spcBef>
                          <a:spcPts val="0"/>
                        </a:spcBef>
                        <a:spcAft>
                          <a:spcPts val="0"/>
                        </a:spcAft>
                        <a:buClr>
                          <a:schemeClr val="dk1"/>
                        </a:buClr>
                        <a:buSzPts val="1050"/>
                        <a:buFont typeface="Lato"/>
                        <a:buNone/>
                      </a:pPr>
                      <a:endParaRPr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50000"/>
                        </a:lnSpc>
                        <a:spcBef>
                          <a:spcPts val="0"/>
                        </a:spcBef>
                        <a:spcAft>
                          <a:spcPts val="0"/>
                        </a:spcAft>
                        <a:buNone/>
                      </a:pPr>
                      <a:r>
                        <a:rPr lang="en-US" sz="1050" b="1" u="none" strike="noStrike" cap="none" dirty="0">
                          <a:solidFill>
                            <a:srgbClr val="006666"/>
                          </a:solidFill>
                          <a:latin typeface="Lato" panose="020F0502020204030203" pitchFamily="34" charset="0"/>
                          <a:ea typeface="Lato" panose="020F0502020204030203" pitchFamily="34" charset="0"/>
                          <a:cs typeface="Lato" panose="020F0502020204030203" pitchFamily="34" charset="0"/>
                          <a:sym typeface="Arial"/>
                        </a:rPr>
                        <a:t>SHABNAM MINHAS</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Clr>
                          <a:srgbClr val="262626"/>
                        </a:buClr>
                        <a:buSzPts val="1050"/>
                        <a:buFont typeface="Arial"/>
                        <a:buNone/>
                      </a:pP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Shabnam brings with her 25+ years of work experience in International Trade &amp; Advisory, Business Banking and Customer Service, Retail Banking, Corporate Service and Banking Operations with banks like ABN Amro, RBS, Faysal Bank, Habib Bank and Citi Bank. She founded </a:t>
                      </a:r>
                      <a:r>
                        <a:rPr lang="en-US" sz="1050" b="0" u="none" strike="noStrike" cap="none" dirty="0" err="1">
                          <a:solidFill>
                            <a:srgbClr val="262626"/>
                          </a:solidFill>
                          <a:latin typeface="Lato" panose="020F0502020204030203" pitchFamily="34" charset="0"/>
                          <a:ea typeface="Lato" panose="020F0502020204030203" pitchFamily="34" charset="0"/>
                          <a:cs typeface="Lato" panose="020F0502020204030203" pitchFamily="34" charset="0"/>
                          <a:sym typeface="Arial"/>
                        </a:rPr>
                        <a:t>VisionHer</a:t>
                      </a: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 and is serving as an Independent director on few boards.</a:t>
                      </a:r>
                      <a:endParaRPr sz="90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50000"/>
                        </a:lnSpc>
                        <a:spcBef>
                          <a:spcPts val="0"/>
                        </a:spcBef>
                        <a:spcAft>
                          <a:spcPts val="0"/>
                        </a:spcAft>
                        <a:buClr>
                          <a:schemeClr val="dk1"/>
                        </a:buClr>
                        <a:buSzPts val="1050"/>
                        <a:buFont typeface="Lato"/>
                        <a:buNone/>
                      </a:pPr>
                      <a:endParaRPr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50000"/>
                        </a:lnSpc>
                        <a:spcBef>
                          <a:spcPts val="0"/>
                        </a:spcBef>
                        <a:spcAft>
                          <a:spcPts val="0"/>
                        </a:spcAft>
                        <a:buNone/>
                      </a:pPr>
                      <a:r>
                        <a:rPr lang="en-US" sz="1050" b="1" u="none" strike="noStrike" cap="none" dirty="0">
                          <a:solidFill>
                            <a:srgbClr val="006666"/>
                          </a:solidFill>
                          <a:latin typeface="Lato" panose="020F0502020204030203" pitchFamily="34" charset="0"/>
                          <a:ea typeface="Lato" panose="020F0502020204030203" pitchFamily="34" charset="0"/>
                          <a:cs typeface="Lato" panose="020F0502020204030203" pitchFamily="34" charset="0"/>
                          <a:sym typeface="Arial"/>
                        </a:rPr>
                        <a:t>AMANULLAH MEHAR</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None/>
                      </a:pP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Amanullah Mehar, is a dedicated HR professional certified in Human Resource Management. His proficiency in Human Resource and Payroll operations</a:t>
                      </a:r>
                      <a:b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br>
                      <a:r>
                        <a:rPr lang="en-US"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rPr>
                        <a:t>is a driving force behind Green Peak International's optimized and innovative HR practices.</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Clr>
                          <a:schemeClr val="dk1"/>
                        </a:buClr>
                        <a:buSzPts val="1050"/>
                        <a:buFont typeface="Lato"/>
                        <a:buNone/>
                      </a:pPr>
                      <a:endParaRPr sz="1050" b="0" u="none" strike="noStrike" cap="none" dirty="0">
                        <a:solidFill>
                          <a:srgbClr val="262626"/>
                        </a:solidFill>
                        <a:latin typeface="Lato" panose="020F0502020204030203" pitchFamily="34" charset="0"/>
                        <a:ea typeface="Lato" panose="020F0502020204030203" pitchFamily="34" charset="0"/>
                        <a:cs typeface="Lato" panose="020F0502020204030203" pitchFamily="34" charset="0"/>
                        <a:sym typeface="Arial"/>
                      </a:endParaRPr>
                    </a:p>
                  </a:txBody>
                  <a:tcPr marL="102875" marR="102875" marT="514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66" name="Google Shape;266;p18"/>
          <p:cNvSpPr/>
          <p:nvPr/>
        </p:nvSpPr>
        <p:spPr>
          <a:xfrm>
            <a:off x="7132347" y="5197231"/>
            <a:ext cx="4046506" cy="1475599"/>
          </a:xfrm>
          <a:prstGeom prst="parallelogram">
            <a:avLst>
              <a:gd name="adj" fmla="val 25000"/>
            </a:avLst>
          </a:prstGeom>
          <a:solidFill>
            <a:srgbClr val="757070">
              <a:alpha val="2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67" name="Google Shape;267;p18"/>
          <p:cNvSpPr/>
          <p:nvPr/>
        </p:nvSpPr>
        <p:spPr>
          <a:xfrm>
            <a:off x="7132347" y="1122161"/>
            <a:ext cx="4046506" cy="1475599"/>
          </a:xfrm>
          <a:prstGeom prst="parallelogram">
            <a:avLst>
              <a:gd name="adj" fmla="val 25000"/>
            </a:avLst>
          </a:prstGeom>
          <a:solidFill>
            <a:srgbClr val="757070">
              <a:alpha val="2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68" name="Google Shape;268;p18"/>
          <p:cNvSpPr/>
          <p:nvPr/>
        </p:nvSpPr>
        <p:spPr>
          <a:xfrm>
            <a:off x="1789413" y="3031742"/>
            <a:ext cx="4046506" cy="1475599"/>
          </a:xfrm>
          <a:prstGeom prst="parallelogram">
            <a:avLst>
              <a:gd name="adj" fmla="val 25000"/>
            </a:avLst>
          </a:prstGeom>
          <a:solidFill>
            <a:srgbClr val="757070">
              <a:alpha val="2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69" name="Google Shape;269;p18"/>
          <p:cNvSpPr/>
          <p:nvPr/>
        </p:nvSpPr>
        <p:spPr>
          <a:xfrm>
            <a:off x="625491" y="5185408"/>
            <a:ext cx="1365504" cy="1463040"/>
          </a:xfrm>
          <a:prstGeom prst="parallelogram">
            <a:avLst>
              <a:gd name="adj" fmla="val 25000"/>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70" name="Google Shape;270;p18"/>
          <p:cNvSpPr/>
          <p:nvPr/>
        </p:nvSpPr>
        <p:spPr>
          <a:xfrm>
            <a:off x="5944548" y="1128441"/>
            <a:ext cx="1359326" cy="1463040"/>
          </a:xfrm>
          <a:prstGeom prst="parallelogram">
            <a:avLst>
              <a:gd name="adj" fmla="val 25000"/>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71" name="Google Shape;271;p18"/>
          <p:cNvSpPr txBox="1">
            <a:spLocks noGrp="1"/>
          </p:cNvSpPr>
          <p:nvPr>
            <p:ph type="title"/>
          </p:nvPr>
        </p:nvSpPr>
        <p:spPr>
          <a:xfrm>
            <a:off x="831850" y="209552"/>
            <a:ext cx="10515600" cy="55879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6666"/>
              </a:buClr>
              <a:buSzPct val="100000"/>
              <a:buFont typeface="Lato"/>
              <a:buNone/>
            </a:pPr>
            <a:r>
              <a:rPr lang="en-US" sz="4000" b="1" i="1" dirty="0">
                <a:solidFill>
                  <a:srgbClr val="006666"/>
                </a:solidFill>
                <a:latin typeface="Lato"/>
                <a:ea typeface="Lato"/>
                <a:cs typeface="Lato"/>
                <a:sym typeface="Lato"/>
              </a:rPr>
              <a:t>our </a:t>
            </a:r>
            <a:r>
              <a:rPr lang="en-US" sz="4000" b="1" i="1" dirty="0">
                <a:solidFill>
                  <a:srgbClr val="1A9988"/>
                </a:solidFill>
                <a:latin typeface="Lato"/>
                <a:ea typeface="Lato"/>
                <a:cs typeface="Lato"/>
                <a:sym typeface="Lato"/>
              </a:rPr>
              <a:t>team</a:t>
            </a:r>
            <a:endParaRPr dirty="0"/>
          </a:p>
        </p:txBody>
      </p:sp>
      <p:cxnSp>
        <p:nvCxnSpPr>
          <p:cNvPr id="272" name="Google Shape;272;p18"/>
          <p:cNvCxnSpPr/>
          <p:nvPr/>
        </p:nvCxnSpPr>
        <p:spPr>
          <a:xfrm>
            <a:off x="933117" y="768350"/>
            <a:ext cx="10129624" cy="0"/>
          </a:xfrm>
          <a:prstGeom prst="straightConnector1">
            <a:avLst/>
          </a:prstGeom>
          <a:noFill/>
          <a:ln w="28575" cap="flat" cmpd="sng">
            <a:solidFill>
              <a:schemeClr val="accent1"/>
            </a:solidFill>
            <a:prstDash val="solid"/>
            <a:miter lim="800000"/>
            <a:headEnd type="none" w="sm" len="sm"/>
            <a:tailEnd type="none" w="sm" len="sm"/>
          </a:ln>
        </p:spPr>
      </p:cxnSp>
      <p:sp>
        <p:nvSpPr>
          <p:cNvPr id="274" name="Google Shape;274;p18"/>
          <p:cNvSpPr/>
          <p:nvPr/>
        </p:nvSpPr>
        <p:spPr>
          <a:xfrm>
            <a:off x="635628" y="1128441"/>
            <a:ext cx="1365504" cy="1463040"/>
          </a:xfrm>
          <a:prstGeom prst="parallelogram">
            <a:avLst>
              <a:gd name="adj" fmla="val 25000"/>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75" name="Google Shape;275;p18"/>
          <p:cNvSpPr/>
          <p:nvPr/>
        </p:nvSpPr>
        <p:spPr>
          <a:xfrm>
            <a:off x="635628" y="3037033"/>
            <a:ext cx="1362456" cy="1463040"/>
          </a:xfrm>
          <a:prstGeom prst="parallelogram">
            <a:avLst>
              <a:gd name="adj" fmla="val 25000"/>
            </a:avLst>
          </a:prstGeom>
          <a:blipFill rotWithShape="1">
            <a:blip r:embed="rId6">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76" name="Google Shape;276;p18"/>
          <p:cNvSpPr/>
          <p:nvPr/>
        </p:nvSpPr>
        <p:spPr>
          <a:xfrm>
            <a:off x="5941418" y="5185408"/>
            <a:ext cx="1362456" cy="1463040"/>
          </a:xfrm>
          <a:prstGeom prst="parallelogram">
            <a:avLst>
              <a:gd name="adj" fmla="val 25000"/>
            </a:avLst>
          </a:prstGeom>
          <a:blipFill rotWithShape="1">
            <a:blip r:embed="rId7">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
        <p:nvSpPr>
          <p:cNvPr id="277" name="Google Shape;277;p18"/>
          <p:cNvSpPr/>
          <p:nvPr/>
        </p:nvSpPr>
        <p:spPr>
          <a:xfrm>
            <a:off x="5944548" y="3037033"/>
            <a:ext cx="1359326" cy="1463040"/>
          </a:xfrm>
          <a:prstGeom prst="parallelogram">
            <a:avLst>
              <a:gd name="adj" fmla="val 25000"/>
            </a:avLst>
          </a:prstGeom>
          <a:blipFill rotWithShape="1">
            <a:blip r:embed="rId8">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ato"/>
              <a:ea typeface="Lato"/>
              <a:cs typeface="Lato"/>
              <a:sym typeface="Lato"/>
            </a:endParaRPr>
          </a:p>
        </p:txBody>
      </p:sp>
    </p:spTree>
    <p:extLst>
      <p:ext uri="{BB962C8B-B14F-4D97-AF65-F5344CB8AC3E}">
        <p14:creationId xmlns:p14="http://schemas.microsoft.com/office/powerpoint/2010/main" val="1578265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1"/>
          <p:cNvSpPr txBox="1">
            <a:spLocks noGrp="1"/>
          </p:cNvSpPr>
          <p:nvPr>
            <p:ph type="title"/>
          </p:nvPr>
        </p:nvSpPr>
        <p:spPr>
          <a:xfrm>
            <a:off x="831850" y="209552"/>
            <a:ext cx="10515600" cy="55879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6666"/>
              </a:buClr>
              <a:buSzPct val="100000"/>
              <a:buFont typeface="Lato"/>
              <a:buNone/>
            </a:pPr>
            <a:r>
              <a:rPr lang="en-US" sz="4000" b="1" i="1" dirty="0">
                <a:solidFill>
                  <a:srgbClr val="006666"/>
                </a:solidFill>
                <a:latin typeface="Lato"/>
                <a:ea typeface="Lato"/>
                <a:cs typeface="Lato"/>
                <a:sym typeface="Lato"/>
              </a:rPr>
              <a:t>our </a:t>
            </a:r>
            <a:r>
              <a:rPr lang="en-US" sz="4000" b="1" i="1" dirty="0">
                <a:solidFill>
                  <a:srgbClr val="1A9988"/>
                </a:solidFill>
                <a:latin typeface="Lato"/>
                <a:ea typeface="Lato"/>
                <a:cs typeface="Lato"/>
                <a:sym typeface="Lato"/>
              </a:rPr>
              <a:t>clients</a:t>
            </a:r>
            <a:endParaRPr sz="2800" b="1" i="1" dirty="0">
              <a:solidFill>
                <a:srgbClr val="1A9988"/>
              </a:solidFill>
              <a:latin typeface="Lato"/>
              <a:ea typeface="Lato"/>
              <a:cs typeface="Lato"/>
              <a:sym typeface="Lato"/>
            </a:endParaRPr>
          </a:p>
        </p:txBody>
      </p:sp>
      <p:cxnSp>
        <p:nvCxnSpPr>
          <p:cNvPr id="297" name="Google Shape;297;p21"/>
          <p:cNvCxnSpPr/>
          <p:nvPr/>
        </p:nvCxnSpPr>
        <p:spPr>
          <a:xfrm>
            <a:off x="933117" y="768350"/>
            <a:ext cx="10129624" cy="0"/>
          </a:xfrm>
          <a:prstGeom prst="straightConnector1">
            <a:avLst/>
          </a:prstGeom>
          <a:noFill/>
          <a:ln w="28575" cap="flat" cmpd="sng">
            <a:solidFill>
              <a:schemeClr val="accent1"/>
            </a:solidFill>
            <a:prstDash val="solid"/>
            <a:miter lim="800000"/>
            <a:headEnd type="none" w="sm" len="sm"/>
            <a:tailEnd type="none" w="sm" len="sm"/>
          </a:ln>
        </p:spPr>
      </p:cxnSp>
      <p:pic>
        <p:nvPicPr>
          <p:cNvPr id="298" name="Google Shape;298;p21" descr="Image"/>
          <p:cNvPicPr preferRelativeResize="0"/>
          <p:nvPr/>
        </p:nvPicPr>
        <p:blipFill rotWithShape="1">
          <a:blip r:embed="rId3">
            <a:alphaModFix/>
          </a:blip>
          <a:srcRect/>
          <a:stretch/>
        </p:blipFill>
        <p:spPr>
          <a:xfrm>
            <a:off x="1484097" y="1275308"/>
            <a:ext cx="565253" cy="565253"/>
          </a:xfrm>
          <a:prstGeom prst="rect">
            <a:avLst/>
          </a:prstGeom>
          <a:solidFill>
            <a:schemeClr val="lt1"/>
          </a:solidFill>
          <a:ln>
            <a:noFill/>
          </a:ln>
        </p:spPr>
      </p:pic>
      <p:pic>
        <p:nvPicPr>
          <p:cNvPr id="299" name="Google Shape;299;p21" descr="Image"/>
          <p:cNvPicPr preferRelativeResize="0"/>
          <p:nvPr/>
        </p:nvPicPr>
        <p:blipFill rotWithShape="1">
          <a:blip r:embed="rId4">
            <a:alphaModFix/>
          </a:blip>
          <a:srcRect/>
          <a:stretch/>
        </p:blipFill>
        <p:spPr>
          <a:xfrm>
            <a:off x="2859333" y="2226454"/>
            <a:ext cx="1134580" cy="1134580"/>
          </a:xfrm>
          <a:prstGeom prst="rect">
            <a:avLst/>
          </a:prstGeom>
          <a:solidFill>
            <a:schemeClr val="lt1"/>
          </a:solidFill>
          <a:ln>
            <a:noFill/>
          </a:ln>
        </p:spPr>
      </p:pic>
      <p:pic>
        <p:nvPicPr>
          <p:cNvPr id="300" name="Google Shape;300;p21" descr="Image"/>
          <p:cNvPicPr preferRelativeResize="0"/>
          <p:nvPr/>
        </p:nvPicPr>
        <p:blipFill rotWithShape="1">
          <a:blip r:embed="rId5">
            <a:alphaModFix/>
          </a:blip>
          <a:srcRect/>
          <a:stretch/>
        </p:blipFill>
        <p:spPr>
          <a:xfrm>
            <a:off x="4647336" y="1064434"/>
            <a:ext cx="1028877" cy="1028877"/>
          </a:xfrm>
          <a:prstGeom prst="rect">
            <a:avLst/>
          </a:prstGeom>
          <a:solidFill>
            <a:schemeClr val="lt1"/>
          </a:solidFill>
          <a:ln>
            <a:noFill/>
          </a:ln>
        </p:spPr>
      </p:pic>
      <p:pic>
        <p:nvPicPr>
          <p:cNvPr id="301" name="Google Shape;301;p21" descr="Image"/>
          <p:cNvPicPr preferRelativeResize="0"/>
          <p:nvPr/>
        </p:nvPicPr>
        <p:blipFill rotWithShape="1">
          <a:blip r:embed="rId6">
            <a:alphaModFix/>
          </a:blip>
          <a:srcRect/>
          <a:stretch/>
        </p:blipFill>
        <p:spPr>
          <a:xfrm>
            <a:off x="6515789" y="1211765"/>
            <a:ext cx="1028877" cy="616757"/>
          </a:xfrm>
          <a:prstGeom prst="rect">
            <a:avLst/>
          </a:prstGeom>
          <a:solidFill>
            <a:schemeClr val="lt1"/>
          </a:solidFill>
          <a:ln>
            <a:noFill/>
          </a:ln>
        </p:spPr>
      </p:pic>
      <p:pic>
        <p:nvPicPr>
          <p:cNvPr id="302" name="Google Shape;302;p21" descr="Image"/>
          <p:cNvPicPr preferRelativeResize="0"/>
          <p:nvPr/>
        </p:nvPicPr>
        <p:blipFill rotWithShape="1">
          <a:blip r:embed="rId7">
            <a:alphaModFix/>
          </a:blip>
          <a:srcRect/>
          <a:stretch/>
        </p:blipFill>
        <p:spPr>
          <a:xfrm>
            <a:off x="9868473" y="1039159"/>
            <a:ext cx="1054153" cy="1054150"/>
          </a:xfrm>
          <a:prstGeom prst="rect">
            <a:avLst/>
          </a:prstGeom>
          <a:solidFill>
            <a:schemeClr val="lt1"/>
          </a:solidFill>
          <a:ln>
            <a:noFill/>
          </a:ln>
        </p:spPr>
      </p:pic>
      <p:pic>
        <p:nvPicPr>
          <p:cNvPr id="303" name="Google Shape;303;p21" descr="Image"/>
          <p:cNvPicPr preferRelativeResize="0"/>
          <p:nvPr/>
        </p:nvPicPr>
        <p:blipFill rotWithShape="1">
          <a:blip r:embed="rId8">
            <a:alphaModFix/>
          </a:blip>
          <a:srcRect/>
          <a:stretch/>
        </p:blipFill>
        <p:spPr>
          <a:xfrm>
            <a:off x="2867797" y="1039158"/>
            <a:ext cx="1117653" cy="1117652"/>
          </a:xfrm>
          <a:prstGeom prst="rect">
            <a:avLst/>
          </a:prstGeom>
          <a:solidFill>
            <a:schemeClr val="lt1"/>
          </a:solidFill>
          <a:ln>
            <a:noFill/>
          </a:ln>
        </p:spPr>
      </p:pic>
      <p:pic>
        <p:nvPicPr>
          <p:cNvPr id="304" name="Google Shape;304;p21" descr="Image"/>
          <p:cNvPicPr preferRelativeResize="0"/>
          <p:nvPr/>
        </p:nvPicPr>
        <p:blipFill rotWithShape="1">
          <a:blip r:embed="rId9">
            <a:alphaModFix/>
          </a:blip>
          <a:srcRect/>
          <a:stretch/>
        </p:blipFill>
        <p:spPr>
          <a:xfrm>
            <a:off x="4673779" y="2667869"/>
            <a:ext cx="975991" cy="975991"/>
          </a:xfrm>
          <a:prstGeom prst="rect">
            <a:avLst/>
          </a:prstGeom>
          <a:solidFill>
            <a:schemeClr val="lt1"/>
          </a:solidFill>
          <a:ln>
            <a:noFill/>
          </a:ln>
        </p:spPr>
      </p:pic>
      <p:pic>
        <p:nvPicPr>
          <p:cNvPr id="305" name="Google Shape;305;p21" descr="Image"/>
          <p:cNvPicPr preferRelativeResize="0"/>
          <p:nvPr/>
        </p:nvPicPr>
        <p:blipFill rotWithShape="1">
          <a:blip r:embed="rId10">
            <a:alphaModFix/>
          </a:blip>
          <a:srcRect/>
          <a:stretch/>
        </p:blipFill>
        <p:spPr>
          <a:xfrm>
            <a:off x="1259477" y="2415923"/>
            <a:ext cx="1014493" cy="982707"/>
          </a:xfrm>
          <a:prstGeom prst="rect">
            <a:avLst/>
          </a:prstGeom>
          <a:solidFill>
            <a:schemeClr val="lt1"/>
          </a:solidFill>
          <a:ln>
            <a:noFill/>
          </a:ln>
        </p:spPr>
      </p:pic>
      <p:pic>
        <p:nvPicPr>
          <p:cNvPr id="306" name="Google Shape;306;p21" descr="Image"/>
          <p:cNvPicPr preferRelativeResize="0"/>
          <p:nvPr/>
        </p:nvPicPr>
        <p:blipFill rotWithShape="1">
          <a:blip r:embed="rId11">
            <a:alphaModFix/>
          </a:blip>
          <a:srcRect/>
          <a:stretch/>
        </p:blipFill>
        <p:spPr>
          <a:xfrm>
            <a:off x="6591263" y="2392869"/>
            <a:ext cx="877928" cy="877928"/>
          </a:xfrm>
          <a:prstGeom prst="rect">
            <a:avLst/>
          </a:prstGeom>
          <a:solidFill>
            <a:schemeClr val="lt1"/>
          </a:solidFill>
          <a:ln>
            <a:noFill/>
          </a:ln>
        </p:spPr>
      </p:pic>
      <p:pic>
        <p:nvPicPr>
          <p:cNvPr id="307" name="Google Shape;307;p21" descr="Image"/>
          <p:cNvPicPr preferRelativeResize="0"/>
          <p:nvPr/>
        </p:nvPicPr>
        <p:blipFill rotWithShape="1">
          <a:blip r:embed="rId12">
            <a:alphaModFix/>
          </a:blip>
          <a:srcRect/>
          <a:stretch/>
        </p:blipFill>
        <p:spPr>
          <a:xfrm>
            <a:off x="1412912" y="3828634"/>
            <a:ext cx="1034288" cy="777028"/>
          </a:xfrm>
          <a:prstGeom prst="rect">
            <a:avLst/>
          </a:prstGeom>
          <a:solidFill>
            <a:schemeClr val="lt1"/>
          </a:solidFill>
          <a:ln>
            <a:noFill/>
          </a:ln>
        </p:spPr>
      </p:pic>
      <p:pic>
        <p:nvPicPr>
          <p:cNvPr id="308" name="Google Shape;308;p21" descr="Image"/>
          <p:cNvPicPr preferRelativeResize="0"/>
          <p:nvPr/>
        </p:nvPicPr>
        <p:blipFill rotWithShape="1">
          <a:blip r:embed="rId13">
            <a:alphaModFix/>
          </a:blip>
          <a:srcRect/>
          <a:stretch/>
        </p:blipFill>
        <p:spPr>
          <a:xfrm>
            <a:off x="2273970" y="5147119"/>
            <a:ext cx="1034288" cy="1034288"/>
          </a:xfrm>
          <a:prstGeom prst="rect">
            <a:avLst/>
          </a:prstGeom>
          <a:solidFill>
            <a:schemeClr val="lt1"/>
          </a:solidFill>
          <a:ln>
            <a:noFill/>
          </a:ln>
        </p:spPr>
      </p:pic>
      <p:pic>
        <p:nvPicPr>
          <p:cNvPr id="309" name="Google Shape;309;p21"/>
          <p:cNvPicPr preferRelativeResize="0"/>
          <p:nvPr/>
        </p:nvPicPr>
        <p:blipFill rotWithShape="1">
          <a:blip r:embed="rId14">
            <a:alphaModFix/>
            <a:extLst>
              <a:ext uri="{BEBA8EAE-BF5A-486C-A8C5-ECC9F3942E4B}">
                <a14:imgProps xmlns:a14="http://schemas.microsoft.com/office/drawing/2010/main">
                  <a14:imgLayer r:embed="rId15">
                    <a14:imgEffect>
                      <a14:saturation sat="0"/>
                    </a14:imgEffect>
                  </a14:imgLayer>
                </a14:imgProps>
              </a:ext>
            </a:extLst>
          </a:blip>
          <a:srcRect/>
          <a:stretch/>
        </p:blipFill>
        <p:spPr>
          <a:xfrm>
            <a:off x="10008360" y="2430004"/>
            <a:ext cx="1003284" cy="1003284"/>
          </a:xfrm>
          <a:prstGeom prst="rect">
            <a:avLst/>
          </a:prstGeom>
          <a:solidFill>
            <a:schemeClr val="lt1"/>
          </a:solidFill>
          <a:ln>
            <a:noFill/>
          </a:ln>
        </p:spPr>
      </p:pic>
      <p:pic>
        <p:nvPicPr>
          <p:cNvPr id="310" name="Google Shape;310;p21"/>
          <p:cNvPicPr preferRelativeResize="0"/>
          <p:nvPr/>
        </p:nvPicPr>
        <p:blipFill rotWithShape="1">
          <a:blip r:embed="rId16">
            <a:alphaModFix/>
          </a:blip>
          <a:srcRect/>
          <a:stretch/>
        </p:blipFill>
        <p:spPr>
          <a:xfrm>
            <a:off x="8362978" y="2812673"/>
            <a:ext cx="1173236" cy="135012"/>
          </a:xfrm>
          <a:prstGeom prst="rect">
            <a:avLst/>
          </a:prstGeom>
          <a:solidFill>
            <a:schemeClr val="lt1"/>
          </a:solidFill>
          <a:ln>
            <a:noFill/>
          </a:ln>
        </p:spPr>
      </p:pic>
      <p:pic>
        <p:nvPicPr>
          <p:cNvPr id="311" name="Google Shape;311;p21"/>
          <p:cNvPicPr preferRelativeResize="0"/>
          <p:nvPr/>
        </p:nvPicPr>
        <p:blipFill rotWithShape="1">
          <a:blip r:embed="rId17">
            <a:alphaModFix/>
            <a:extLst>
              <a:ext uri="{BEBA8EAE-BF5A-486C-A8C5-ECC9F3942E4B}">
                <a14:imgProps xmlns:a14="http://schemas.microsoft.com/office/drawing/2010/main">
                  <a14:imgLayer r:embed="rId18">
                    <a14:imgEffect>
                      <a14:saturation sat="0"/>
                    </a14:imgEffect>
                  </a14:imgLayer>
                </a14:imgProps>
              </a:ext>
            </a:extLst>
          </a:blip>
          <a:srcRect/>
          <a:stretch/>
        </p:blipFill>
        <p:spPr>
          <a:xfrm>
            <a:off x="9474290" y="3973930"/>
            <a:ext cx="1035712" cy="383418"/>
          </a:xfrm>
          <a:prstGeom prst="rect">
            <a:avLst/>
          </a:prstGeom>
          <a:solidFill>
            <a:schemeClr val="lt1"/>
          </a:solidFill>
          <a:ln>
            <a:noFill/>
          </a:ln>
        </p:spPr>
      </p:pic>
      <p:pic>
        <p:nvPicPr>
          <p:cNvPr id="312" name="Google Shape;312;p21"/>
          <p:cNvPicPr preferRelativeResize="0"/>
          <p:nvPr/>
        </p:nvPicPr>
        <p:blipFill rotWithShape="1">
          <a:blip r:embed="rId19">
            <a:alphaModFix/>
            <a:extLst>
              <a:ext uri="{BEBA8EAE-BF5A-486C-A8C5-ECC9F3942E4B}">
                <a14:imgProps xmlns:a14="http://schemas.microsoft.com/office/drawing/2010/main">
                  <a14:imgLayer r:embed="rId20">
                    <a14:imgEffect>
                      <a14:saturation sat="0"/>
                    </a14:imgEffect>
                  </a14:imgLayer>
                </a14:imgProps>
              </a:ext>
            </a:extLst>
          </a:blip>
          <a:srcRect/>
          <a:stretch/>
        </p:blipFill>
        <p:spPr>
          <a:xfrm>
            <a:off x="5828827" y="4052705"/>
            <a:ext cx="1093697" cy="496048"/>
          </a:xfrm>
          <a:prstGeom prst="rect">
            <a:avLst/>
          </a:prstGeom>
          <a:solidFill>
            <a:schemeClr val="lt1"/>
          </a:solidFill>
          <a:ln>
            <a:noFill/>
          </a:ln>
        </p:spPr>
      </p:pic>
      <p:pic>
        <p:nvPicPr>
          <p:cNvPr id="313" name="Google Shape;313;p21"/>
          <p:cNvPicPr preferRelativeResize="0"/>
          <p:nvPr/>
        </p:nvPicPr>
        <p:blipFill rotWithShape="1">
          <a:blip r:embed="rId21">
            <a:alphaModFix/>
            <a:extLst>
              <a:ext uri="{BEBA8EAE-BF5A-486C-A8C5-ECC9F3942E4B}">
                <a14:imgProps xmlns:a14="http://schemas.microsoft.com/office/drawing/2010/main">
                  <a14:imgLayer r:embed="rId22">
                    <a14:imgEffect>
                      <a14:saturation sat="0"/>
                    </a14:imgEffect>
                  </a14:imgLayer>
                </a14:imgProps>
              </a:ext>
            </a:extLst>
          </a:blip>
          <a:srcRect/>
          <a:stretch/>
        </p:blipFill>
        <p:spPr>
          <a:xfrm>
            <a:off x="7779034" y="3964498"/>
            <a:ext cx="838745" cy="499679"/>
          </a:xfrm>
          <a:prstGeom prst="rect">
            <a:avLst/>
          </a:prstGeom>
          <a:solidFill>
            <a:schemeClr val="lt1"/>
          </a:solidFill>
          <a:ln>
            <a:noFill/>
          </a:ln>
        </p:spPr>
      </p:pic>
      <p:pic>
        <p:nvPicPr>
          <p:cNvPr id="314" name="Google Shape;314;p21"/>
          <p:cNvPicPr preferRelativeResize="0"/>
          <p:nvPr/>
        </p:nvPicPr>
        <p:blipFill rotWithShape="1">
          <a:blip r:embed="rId23">
            <a:alphaModFix/>
          </a:blip>
          <a:srcRect/>
          <a:stretch/>
        </p:blipFill>
        <p:spPr>
          <a:xfrm>
            <a:off x="3303710" y="3941621"/>
            <a:ext cx="1668607" cy="593283"/>
          </a:xfrm>
          <a:prstGeom prst="rect">
            <a:avLst/>
          </a:prstGeom>
          <a:solidFill>
            <a:schemeClr val="lt1"/>
          </a:solidFill>
          <a:ln>
            <a:noFill/>
          </a:ln>
        </p:spPr>
      </p:pic>
      <p:grpSp>
        <p:nvGrpSpPr>
          <p:cNvPr id="315" name="Google Shape;315;p21"/>
          <p:cNvGrpSpPr/>
          <p:nvPr/>
        </p:nvGrpSpPr>
        <p:grpSpPr>
          <a:xfrm>
            <a:off x="933117" y="2178106"/>
            <a:ext cx="10129624" cy="4191070"/>
            <a:chOff x="974244" y="2841082"/>
            <a:chExt cx="5883756" cy="4191070"/>
          </a:xfrm>
        </p:grpSpPr>
        <p:cxnSp>
          <p:nvCxnSpPr>
            <p:cNvPr id="316" name="Google Shape;316;p21"/>
            <p:cNvCxnSpPr/>
            <p:nvPr/>
          </p:nvCxnSpPr>
          <p:spPr>
            <a:xfrm>
              <a:off x="974244" y="2841082"/>
              <a:ext cx="5883755" cy="0"/>
            </a:xfrm>
            <a:prstGeom prst="straightConnector1">
              <a:avLst/>
            </a:prstGeom>
            <a:solidFill>
              <a:schemeClr val="lt1"/>
            </a:solidFill>
            <a:ln w="9525" cap="flat" cmpd="sng">
              <a:solidFill>
                <a:srgbClr val="1A9988"/>
              </a:solidFill>
              <a:prstDash val="solid"/>
              <a:miter lim="8000"/>
              <a:headEnd type="none" w="sm" len="sm"/>
              <a:tailEnd type="none" w="sm" len="sm"/>
            </a:ln>
          </p:spPr>
        </p:cxnSp>
        <p:cxnSp>
          <p:nvCxnSpPr>
            <p:cNvPr id="317" name="Google Shape;317;p21"/>
            <p:cNvCxnSpPr/>
            <p:nvPr/>
          </p:nvCxnSpPr>
          <p:spPr>
            <a:xfrm>
              <a:off x="974244" y="4238105"/>
              <a:ext cx="5883755" cy="0"/>
            </a:xfrm>
            <a:prstGeom prst="straightConnector1">
              <a:avLst/>
            </a:prstGeom>
            <a:solidFill>
              <a:schemeClr val="lt1"/>
            </a:solidFill>
            <a:ln w="9525" cap="flat" cmpd="sng">
              <a:solidFill>
                <a:srgbClr val="1A9988"/>
              </a:solidFill>
              <a:prstDash val="solid"/>
              <a:miter lim="8000"/>
              <a:headEnd type="none" w="sm" len="sm"/>
              <a:tailEnd type="none" w="sm" len="sm"/>
            </a:ln>
          </p:spPr>
        </p:cxnSp>
        <p:cxnSp>
          <p:nvCxnSpPr>
            <p:cNvPr id="318" name="Google Shape;318;p21"/>
            <p:cNvCxnSpPr/>
            <p:nvPr/>
          </p:nvCxnSpPr>
          <p:spPr>
            <a:xfrm>
              <a:off x="1034643" y="5635129"/>
              <a:ext cx="5823357" cy="0"/>
            </a:xfrm>
            <a:prstGeom prst="straightConnector1">
              <a:avLst/>
            </a:prstGeom>
            <a:solidFill>
              <a:schemeClr val="lt1"/>
            </a:solidFill>
            <a:ln w="9525" cap="flat" cmpd="sng">
              <a:solidFill>
                <a:srgbClr val="1A9988"/>
              </a:solidFill>
              <a:prstDash val="solid"/>
              <a:miter lim="8000"/>
              <a:headEnd type="none" w="sm" len="sm"/>
              <a:tailEnd type="none" w="sm" len="sm"/>
            </a:ln>
          </p:spPr>
        </p:cxnSp>
        <p:cxnSp>
          <p:nvCxnSpPr>
            <p:cNvPr id="319" name="Google Shape;319;p21"/>
            <p:cNvCxnSpPr/>
            <p:nvPr/>
          </p:nvCxnSpPr>
          <p:spPr>
            <a:xfrm>
              <a:off x="1034643" y="7032152"/>
              <a:ext cx="5823357" cy="0"/>
            </a:xfrm>
            <a:prstGeom prst="straightConnector1">
              <a:avLst/>
            </a:prstGeom>
            <a:solidFill>
              <a:schemeClr val="lt1"/>
            </a:solidFill>
            <a:ln w="9525" cap="flat" cmpd="sng">
              <a:solidFill>
                <a:srgbClr val="1A9988"/>
              </a:solidFill>
              <a:prstDash val="solid"/>
              <a:miter lim="8000"/>
              <a:headEnd type="none" w="sm" len="sm"/>
              <a:tailEnd type="none" w="sm" len="sm"/>
            </a:ln>
          </p:spPr>
        </p:cxnSp>
      </p:grpSp>
      <p:pic>
        <p:nvPicPr>
          <p:cNvPr id="320" name="Google Shape;320;p21"/>
          <p:cNvPicPr preferRelativeResize="0"/>
          <p:nvPr/>
        </p:nvPicPr>
        <p:blipFill rotWithShape="1">
          <a:blip r:embed="rId24">
            <a:alphaModFix/>
            <a:extLst>
              <a:ext uri="{BEBA8EAE-BF5A-486C-A8C5-ECC9F3942E4B}">
                <a14:imgProps xmlns:a14="http://schemas.microsoft.com/office/drawing/2010/main">
                  <a14:imgLayer r:embed="rId25">
                    <a14:imgEffect>
                      <a14:saturation sat="0"/>
                    </a14:imgEffect>
                  </a14:imgLayer>
                </a14:imgProps>
              </a:ext>
            </a:extLst>
          </a:blip>
          <a:srcRect/>
          <a:stretch/>
        </p:blipFill>
        <p:spPr>
          <a:xfrm>
            <a:off x="8450690" y="5127757"/>
            <a:ext cx="1085524" cy="1085524"/>
          </a:xfrm>
          <a:prstGeom prst="rect">
            <a:avLst/>
          </a:prstGeom>
          <a:solidFill>
            <a:schemeClr val="lt1"/>
          </a:solidFill>
          <a:ln>
            <a:noFill/>
          </a:ln>
        </p:spPr>
      </p:pic>
      <p:pic>
        <p:nvPicPr>
          <p:cNvPr id="321" name="Google Shape;321;p21" descr="Image"/>
          <p:cNvPicPr preferRelativeResize="0"/>
          <p:nvPr/>
        </p:nvPicPr>
        <p:blipFill rotWithShape="1">
          <a:blip r:embed="rId26">
            <a:alphaModFix/>
          </a:blip>
          <a:srcRect/>
          <a:stretch/>
        </p:blipFill>
        <p:spPr>
          <a:xfrm>
            <a:off x="4361500" y="5313934"/>
            <a:ext cx="1034288" cy="775716"/>
          </a:xfrm>
          <a:prstGeom prst="rect">
            <a:avLst/>
          </a:prstGeom>
          <a:solidFill>
            <a:schemeClr val="lt1"/>
          </a:solidFill>
          <a:ln>
            <a:noFill/>
          </a:ln>
        </p:spPr>
      </p:pic>
      <p:pic>
        <p:nvPicPr>
          <p:cNvPr id="322" name="Google Shape;322;p21"/>
          <p:cNvPicPr preferRelativeResize="0"/>
          <p:nvPr/>
        </p:nvPicPr>
        <p:blipFill rotWithShape="1">
          <a:blip r:embed="rId27">
            <a:alphaModFix/>
            <a:extLst>
              <a:ext uri="{BEBA8EAE-BF5A-486C-A8C5-ECC9F3942E4B}">
                <a14:imgProps xmlns:a14="http://schemas.microsoft.com/office/drawing/2010/main">
                  <a14:imgLayer r:embed="rId28">
                    <a14:imgEffect>
                      <a14:saturation sat="0"/>
                    </a14:imgEffect>
                  </a14:imgLayer>
                </a14:imgProps>
              </a:ext>
            </a:extLst>
          </a:blip>
          <a:srcRect/>
          <a:stretch/>
        </p:blipFill>
        <p:spPr>
          <a:xfrm>
            <a:off x="6449030" y="5289023"/>
            <a:ext cx="948418" cy="762974"/>
          </a:xfrm>
          <a:prstGeom prst="rect">
            <a:avLst/>
          </a:prstGeom>
          <a:solidFill>
            <a:schemeClr val="lt1"/>
          </a:solidFill>
          <a:ln>
            <a:noFill/>
          </a:ln>
        </p:spPr>
      </p:pic>
      <p:pic>
        <p:nvPicPr>
          <p:cNvPr id="323" name="Google Shape;323;p21"/>
          <p:cNvPicPr preferRelativeResize="0"/>
          <p:nvPr/>
        </p:nvPicPr>
        <p:blipFill rotWithShape="1">
          <a:blip r:embed="rId29">
            <a:alphaModFix/>
          </a:blip>
          <a:srcRect/>
          <a:stretch/>
        </p:blipFill>
        <p:spPr>
          <a:xfrm>
            <a:off x="8380228" y="1232075"/>
            <a:ext cx="1138737" cy="693594"/>
          </a:xfrm>
          <a:prstGeom prst="rect">
            <a:avLst/>
          </a:prstGeom>
          <a:solidFill>
            <a:schemeClr val="lt1"/>
          </a:solidFill>
          <a:ln>
            <a:noFill/>
          </a:ln>
        </p:spPr>
      </p:pic>
    </p:spTree>
    <p:extLst>
      <p:ext uri="{BB962C8B-B14F-4D97-AF65-F5344CB8AC3E}">
        <p14:creationId xmlns:p14="http://schemas.microsoft.com/office/powerpoint/2010/main" val="2017168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2"/>
          <p:cNvSpPr txBox="1"/>
          <p:nvPr/>
        </p:nvSpPr>
        <p:spPr>
          <a:xfrm>
            <a:off x="712061" y="2162465"/>
            <a:ext cx="7902549" cy="32280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400" b="1" dirty="0">
                <a:solidFill>
                  <a:srgbClr val="062043"/>
                </a:solidFill>
                <a:latin typeface="Raleway"/>
                <a:ea typeface="Raleway"/>
                <a:cs typeface="Raleway"/>
                <a:sym typeface="Raleway"/>
              </a:rPr>
              <a:t>Retail Reset </a:t>
            </a:r>
            <a:r>
              <a:rPr lang="en-US" sz="1400" dirty="0">
                <a:solidFill>
                  <a:srgbClr val="062043"/>
                </a:solidFill>
                <a:latin typeface="Raleway"/>
                <a:ea typeface="Raleway"/>
                <a:cs typeface="Raleway"/>
                <a:sym typeface="Raleway"/>
              </a:rPr>
              <a:t>is a Green Peak International event supported by the Pakistan Banks Association</a:t>
            </a:r>
            <a:endParaRPr dirty="0">
              <a:latin typeface="Lato Black" panose="020F0502020204030203" pitchFamily="34" charset="0"/>
              <a:ea typeface="Lato Black" panose="020F0502020204030203" pitchFamily="34" charset="0"/>
              <a:cs typeface="Lato Black" panose="020F0502020204030203" pitchFamily="34" charset="0"/>
            </a:endParaRPr>
          </a:p>
        </p:txBody>
      </p:sp>
      <p:sp>
        <p:nvSpPr>
          <p:cNvPr id="329" name="Google Shape;329;p22"/>
          <p:cNvSpPr txBox="1"/>
          <p:nvPr/>
        </p:nvSpPr>
        <p:spPr>
          <a:xfrm>
            <a:off x="712062" y="3897970"/>
            <a:ext cx="3874452" cy="1384954"/>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1400" dirty="0">
                <a:solidFill>
                  <a:srgbClr val="3F3F3F"/>
                </a:solidFill>
                <a:latin typeface="Lato" panose="020F0502020204030203" pitchFamily="34" charset="0"/>
                <a:ea typeface="Lato" panose="020F0502020204030203" pitchFamily="34" charset="0"/>
                <a:cs typeface="Lato" panose="020F0502020204030203" pitchFamily="34" charset="0"/>
                <a:sym typeface="Lato"/>
              </a:rPr>
              <a:t>www.gpi.org.pk</a:t>
            </a:r>
            <a:endParaRPr dirty="0">
              <a:latin typeface="Lato" panose="020F0502020204030203" pitchFamily="34" charset="0"/>
              <a:ea typeface="Lato" panose="020F0502020204030203" pitchFamily="34" charset="0"/>
              <a:cs typeface="Lato" panose="020F0502020204030203" pitchFamily="34" charset="0"/>
            </a:endParaRPr>
          </a:p>
          <a:p>
            <a:pPr>
              <a:lnSpc>
                <a:spcPct val="200000"/>
              </a:lnSpc>
            </a:pPr>
            <a:r>
              <a:rPr lang="en-US" dirty="0">
                <a:solidFill>
                  <a:srgbClr val="3F3F3F"/>
                </a:solidFill>
                <a:latin typeface="Lato" panose="020F0502020204030203" pitchFamily="34" charset="0"/>
                <a:ea typeface="Lato" panose="020F0502020204030203" pitchFamily="34" charset="0"/>
                <a:cs typeface="Lato" panose="020F0502020204030203" pitchFamily="34" charset="0"/>
                <a:sym typeface="Lato"/>
                <a:hlinkClick r:id="rId3">
                  <a:extLst>
                    <a:ext uri="{A12FA001-AC4F-418D-AE19-62706E023703}">
                      <ahyp:hlinkClr xmlns:ahyp="http://schemas.microsoft.com/office/drawing/2018/hyperlinkcolor" val="tx"/>
                    </a:ext>
                  </a:extLst>
                </a:hlinkClick>
              </a:rPr>
              <a:t>info@gpi.org.pk</a:t>
            </a:r>
            <a:r>
              <a:rPr lang="en-US" dirty="0">
                <a:solidFill>
                  <a:srgbClr val="3F3F3F"/>
                </a:solidFill>
                <a:latin typeface="Lato" panose="020F0502020204030203" pitchFamily="34" charset="0"/>
                <a:ea typeface="Lato" panose="020F0502020204030203" pitchFamily="34" charset="0"/>
                <a:cs typeface="Lato" panose="020F0502020204030203" pitchFamily="34" charset="0"/>
                <a:sym typeface="Lato"/>
              </a:rPr>
              <a:t> | </a:t>
            </a:r>
            <a:r>
              <a:rPr lang="en-US" dirty="0">
                <a:solidFill>
                  <a:srgbClr val="3F3F3F"/>
                </a:solidFill>
                <a:latin typeface="Lato" panose="020F0502020204030203" pitchFamily="34" charset="0"/>
                <a:ea typeface="Lato" panose="020F0502020204030203" pitchFamily="34" charset="0"/>
                <a:cs typeface="Lato" panose="020F0502020204030203" pitchFamily="34" charset="0"/>
                <a:sym typeface="Lato"/>
                <a:hlinkClick r:id="rId4">
                  <a:extLst>
                    <a:ext uri="{A12FA001-AC4F-418D-AE19-62706E023703}">
                      <ahyp:hlinkClr xmlns:ahyp="http://schemas.microsoft.com/office/drawing/2018/hyperlinkcolor" val="tx"/>
                    </a:ext>
                  </a:extLst>
                </a:hlinkClick>
              </a:rPr>
              <a:t>conferences@gpi.org.pk</a:t>
            </a:r>
            <a:endParaRPr dirty="0">
              <a:solidFill>
                <a:srgbClr val="3F3F3F"/>
              </a:solidFill>
              <a:latin typeface="Lato" panose="020F0502020204030203" pitchFamily="34" charset="0"/>
              <a:ea typeface="Lato" panose="020F0502020204030203" pitchFamily="34" charset="0"/>
              <a:cs typeface="Lato" panose="020F0502020204030203" pitchFamily="34" charset="0"/>
            </a:endParaRPr>
          </a:p>
          <a:p>
            <a:pPr>
              <a:lnSpc>
                <a:spcPct val="200000"/>
              </a:lnSpc>
            </a:pPr>
            <a:r>
              <a:rPr lang="en-US" dirty="0">
                <a:solidFill>
                  <a:srgbClr val="3F3F3F"/>
                </a:solidFill>
                <a:latin typeface="Lato" panose="020F0502020204030203" pitchFamily="34" charset="0"/>
                <a:ea typeface="Lato" panose="020F0502020204030203" pitchFamily="34" charset="0"/>
                <a:cs typeface="Lato" panose="020F0502020204030203" pitchFamily="34" charset="0"/>
                <a:sym typeface="Lato"/>
              </a:rPr>
              <a:t>+92 21-35247108 | +923018887108</a:t>
            </a:r>
            <a:endParaRPr dirty="0">
              <a:solidFill>
                <a:srgbClr val="3F3F3F"/>
              </a:solidFill>
              <a:latin typeface="Lato" panose="020F0502020204030203" pitchFamily="34" charset="0"/>
              <a:ea typeface="Lato" panose="020F0502020204030203" pitchFamily="34" charset="0"/>
              <a:cs typeface="Lato" panose="020F0502020204030203" pitchFamily="34" charset="0"/>
            </a:endParaRPr>
          </a:p>
        </p:txBody>
      </p:sp>
      <p:grpSp>
        <p:nvGrpSpPr>
          <p:cNvPr id="330" name="Google Shape;330;p22"/>
          <p:cNvGrpSpPr/>
          <p:nvPr/>
        </p:nvGrpSpPr>
        <p:grpSpPr>
          <a:xfrm>
            <a:off x="811227" y="2833544"/>
            <a:ext cx="3481323" cy="678676"/>
            <a:chOff x="3458892" y="1383490"/>
            <a:chExt cx="3481323" cy="678676"/>
          </a:xfrm>
        </p:grpSpPr>
        <p:pic>
          <p:nvPicPr>
            <p:cNvPr id="331" name="Google Shape;331;p22"/>
            <p:cNvPicPr preferRelativeResize="0"/>
            <p:nvPr/>
          </p:nvPicPr>
          <p:blipFill rotWithShape="1">
            <a:blip r:embed="rId5">
              <a:alphaModFix/>
            </a:blip>
            <a:srcRect/>
            <a:stretch/>
          </p:blipFill>
          <p:spPr>
            <a:xfrm>
              <a:off x="3458892" y="1384120"/>
              <a:ext cx="819962" cy="678046"/>
            </a:xfrm>
            <a:prstGeom prst="rect">
              <a:avLst/>
            </a:prstGeom>
            <a:noFill/>
            <a:ln>
              <a:noFill/>
            </a:ln>
          </p:spPr>
        </p:pic>
        <p:pic>
          <p:nvPicPr>
            <p:cNvPr id="332" name="Google Shape;332;p22"/>
            <p:cNvPicPr preferRelativeResize="0"/>
            <p:nvPr/>
          </p:nvPicPr>
          <p:blipFill rotWithShape="1">
            <a:blip r:embed="rId6">
              <a:alphaModFix/>
            </a:blip>
            <a:srcRect/>
            <a:stretch/>
          </p:blipFill>
          <p:spPr>
            <a:xfrm>
              <a:off x="4556780" y="1383490"/>
              <a:ext cx="2383435" cy="678046"/>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62043"/>
              </a:buClr>
              <a:buSzPts val="3600"/>
              <a:buFont typeface="Arial"/>
              <a:buNone/>
            </a:pPr>
            <a:r>
              <a:rPr lang="en-US" sz="3600" b="1" dirty="0">
                <a:solidFill>
                  <a:srgbClr val="062043"/>
                </a:solidFill>
                <a:latin typeface="Raleway" pitchFamily="2" charset="0"/>
              </a:rPr>
              <a:t>THE CONCEPT</a:t>
            </a:r>
            <a:endParaRPr dirty="0">
              <a:latin typeface="Raleway" pitchFamily="2" charset="0"/>
            </a:endParaRPr>
          </a:p>
        </p:txBody>
      </p:sp>
      <p:sp>
        <p:nvSpPr>
          <p:cNvPr id="93" name="Google Shape;93;p2"/>
          <p:cNvSpPr txBox="1">
            <a:spLocks noGrp="1"/>
          </p:cNvSpPr>
          <p:nvPr>
            <p:ph type="body" idx="1"/>
          </p:nvPr>
        </p:nvSpPr>
        <p:spPr>
          <a:xfrm>
            <a:off x="838200" y="1690687"/>
            <a:ext cx="9179258" cy="49949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31F20"/>
              </a:buClr>
              <a:buSzPts val="2000"/>
              <a:buNone/>
            </a:pPr>
            <a:r>
              <a:rPr lang="en-US" sz="2000" b="1" dirty="0">
                <a:solidFill>
                  <a:srgbClr val="231F20"/>
                </a:solidFill>
                <a:latin typeface="Lato" panose="020F0502020204030203" pitchFamily="34" charset="0"/>
                <a:ea typeface="Lato" panose="020F0502020204030203" pitchFamily="34" charset="0"/>
                <a:cs typeface="Lato" panose="020F0502020204030203" pitchFamily="34" charset="0"/>
              </a:rPr>
              <a:t>Green Peak International proudly announces </a:t>
            </a:r>
            <a:r>
              <a:rPr lang="en-US" sz="2000" b="1" dirty="0">
                <a:solidFill>
                  <a:srgbClr val="062043"/>
                </a:solidFill>
                <a:latin typeface="Lato" panose="020F0502020204030203" pitchFamily="34" charset="0"/>
                <a:ea typeface="Lato" panose="020F0502020204030203" pitchFamily="34" charset="0"/>
                <a:cs typeface="Lato" panose="020F0502020204030203" pitchFamily="34" charset="0"/>
                <a:sym typeface="Arial"/>
              </a:rPr>
              <a:t>‘</a:t>
            </a:r>
            <a:r>
              <a:rPr lang="en-US" sz="2000" b="1" u="sng" dirty="0">
                <a:solidFill>
                  <a:srgbClr val="062043"/>
                </a:solidFill>
                <a:latin typeface="Lato" panose="020F0502020204030203" pitchFamily="34" charset="0"/>
                <a:ea typeface="Lato" panose="020F0502020204030203" pitchFamily="34" charset="0"/>
                <a:cs typeface="Lato" panose="020F0502020204030203" pitchFamily="34" charset="0"/>
              </a:rPr>
              <a:t>The Retail Banking Conference’</a:t>
            </a:r>
            <a:r>
              <a:rPr lang="en-US" sz="2000" b="1" dirty="0">
                <a:solidFill>
                  <a:srgbClr val="231F20"/>
                </a:solidFill>
                <a:latin typeface="Lato" panose="020F0502020204030203" pitchFamily="34" charset="0"/>
                <a:ea typeface="Lato" panose="020F0502020204030203" pitchFamily="34" charset="0"/>
                <a:cs typeface="Lato" panose="020F0502020204030203" pitchFamily="34" charset="0"/>
                <a:sym typeface="Arial"/>
              </a:rPr>
              <a:t>—</a:t>
            </a:r>
            <a:br>
              <a:rPr lang="en-US" sz="2000" b="1" dirty="0">
                <a:solidFill>
                  <a:srgbClr val="231F20"/>
                </a:solidFill>
                <a:latin typeface="Lato" panose="020F0502020204030203" pitchFamily="34" charset="0"/>
                <a:ea typeface="Lato" panose="020F0502020204030203" pitchFamily="34" charset="0"/>
                <a:cs typeface="Lato" panose="020F0502020204030203" pitchFamily="34" charset="0"/>
              </a:rPr>
            </a:br>
            <a:r>
              <a:rPr lang="en-US" sz="2000" b="1" dirty="0">
                <a:solidFill>
                  <a:srgbClr val="231F20"/>
                </a:solidFill>
                <a:latin typeface="Lato" panose="020F0502020204030203" pitchFamily="34" charset="0"/>
                <a:ea typeface="Lato" panose="020F0502020204030203" pitchFamily="34" charset="0"/>
                <a:cs typeface="Lato" panose="020F0502020204030203" pitchFamily="34" charset="0"/>
              </a:rPr>
              <a:t>a progressive platform where industry trailblazers converge to define the future of banking and finance. </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Clr>
                <a:schemeClr val="dk1"/>
              </a:buClr>
              <a:buSzPts val="1000"/>
              <a:buFont typeface="Lato"/>
              <a:buNone/>
            </a:pPr>
            <a:endParaRPr sz="1000" b="1"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Clr>
                <a:srgbClr val="231F20"/>
              </a:buClr>
              <a:buSzPts val="1500"/>
              <a:buFont typeface="Lato"/>
              <a:buNone/>
            </a:pPr>
            <a:r>
              <a:rPr lang="en-US" sz="1500" dirty="0">
                <a:solidFill>
                  <a:srgbClr val="231F20"/>
                </a:solidFill>
                <a:latin typeface="Lato" panose="020F0502020204030203" pitchFamily="34" charset="0"/>
                <a:ea typeface="Lato" panose="020F0502020204030203" pitchFamily="34" charset="0"/>
                <a:cs typeface="Lato" panose="020F0502020204030203" pitchFamily="34" charset="0"/>
              </a:rPr>
              <a:t>Kickstarting this transformative journey is </a:t>
            </a:r>
            <a:r>
              <a:rPr lang="en-US" sz="1500" b="1" dirty="0">
                <a:solidFill>
                  <a:srgbClr val="062043"/>
                </a:solidFill>
                <a:latin typeface="Lato" panose="020F0502020204030203" pitchFamily="34" charset="0"/>
                <a:ea typeface="Lato" panose="020F0502020204030203" pitchFamily="34" charset="0"/>
                <a:cs typeface="Lato" panose="020F0502020204030203" pitchFamily="34" charset="0"/>
              </a:rPr>
              <a:t>‘RETAIL RESET’</a:t>
            </a:r>
            <a:r>
              <a:rPr lang="en-US" sz="1500" dirty="0">
                <a:solidFill>
                  <a:srgbClr val="231F20"/>
                </a:solidFill>
                <a:latin typeface="Lato" panose="020F0502020204030203" pitchFamily="34" charset="0"/>
                <a:ea typeface="Lato" panose="020F0502020204030203" pitchFamily="34" charset="0"/>
                <a:cs typeface="Lato" panose="020F0502020204030203" pitchFamily="34" charset="0"/>
              </a:rPr>
              <a:t>, our inaugural event set to be held in </a:t>
            </a:r>
            <a:r>
              <a:rPr lang="en-US" sz="1500" b="1" u="sng" dirty="0">
                <a:solidFill>
                  <a:srgbClr val="231F20"/>
                </a:solidFill>
                <a:latin typeface="Lato" panose="020F0502020204030203" pitchFamily="34" charset="0"/>
                <a:ea typeface="Lato" panose="020F0502020204030203" pitchFamily="34" charset="0"/>
                <a:cs typeface="Lato" panose="020F0502020204030203" pitchFamily="34" charset="0"/>
              </a:rPr>
              <a:t>Karachi</a:t>
            </a:r>
            <a:br>
              <a:rPr lang="en-US" sz="1500" b="1" u="sng" dirty="0">
                <a:solidFill>
                  <a:srgbClr val="231F20"/>
                </a:solidFill>
                <a:latin typeface="Lato" panose="020F0502020204030203" pitchFamily="34" charset="0"/>
                <a:ea typeface="Lato" panose="020F0502020204030203" pitchFamily="34" charset="0"/>
                <a:cs typeface="Lato" panose="020F0502020204030203" pitchFamily="34" charset="0"/>
              </a:rPr>
            </a:br>
            <a:r>
              <a:rPr lang="en-US" sz="1500" b="1" u="sng" dirty="0">
                <a:solidFill>
                  <a:srgbClr val="231F20"/>
                </a:solidFill>
                <a:latin typeface="Lato" panose="020F0502020204030203" pitchFamily="34" charset="0"/>
                <a:ea typeface="Lato" panose="020F0502020204030203" pitchFamily="34" charset="0"/>
                <a:cs typeface="Lato" panose="020F0502020204030203" pitchFamily="34" charset="0"/>
              </a:rPr>
              <a:t>on April 22</a:t>
            </a:r>
            <a:r>
              <a:rPr lang="en-US" sz="1500" b="1" u="sng" baseline="30000" dirty="0">
                <a:solidFill>
                  <a:srgbClr val="231F20"/>
                </a:solidFill>
                <a:latin typeface="Lato" panose="020F0502020204030203" pitchFamily="34" charset="0"/>
                <a:ea typeface="Lato" panose="020F0502020204030203" pitchFamily="34" charset="0"/>
                <a:cs typeface="Lato" panose="020F0502020204030203" pitchFamily="34" charset="0"/>
              </a:rPr>
              <a:t>nd</a:t>
            </a:r>
            <a:r>
              <a:rPr lang="en-US" sz="1500" b="1" u="sng" dirty="0">
                <a:solidFill>
                  <a:srgbClr val="231F20"/>
                </a:solidFill>
                <a:latin typeface="Lato" panose="020F0502020204030203" pitchFamily="34" charset="0"/>
                <a:ea typeface="Lato" panose="020F0502020204030203" pitchFamily="34" charset="0"/>
                <a:cs typeface="Lato" panose="020F0502020204030203" pitchFamily="34" charset="0"/>
              </a:rPr>
              <a:t> 2025</a:t>
            </a:r>
            <a:r>
              <a:rPr lang="en-US" sz="1500" dirty="0">
                <a:solidFill>
                  <a:srgbClr val="231F20"/>
                </a:solidFill>
                <a:latin typeface="Lato" panose="020F0502020204030203" pitchFamily="34" charset="0"/>
                <a:ea typeface="Lato" panose="020F0502020204030203" pitchFamily="34" charset="0"/>
                <a:cs typeface="Lato" panose="020F0502020204030203" pitchFamily="34" charset="0"/>
              </a:rPr>
              <a:t>. This year’s theme signifies a bold leap toward redefining retail banking for a rapidly evolving landscape. Designed for visionary CEOs, senior executives, and key decision-makers, the conference aims to challenge conventional paradigms and ignite fresh perspectives. Through dynamic discussions, expert insights, and collaborative dialogue, RETAIL RESET will address critical challenges, explore innovative solutions, and highlight emerging trends shaping the industry. It’s an invitation to rethink strategies, embrace disruption, and co-create a future-ready retail banking ecosystem.</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50000"/>
              </a:lnSpc>
              <a:spcBef>
                <a:spcPts val="0"/>
              </a:spcBef>
              <a:spcAft>
                <a:spcPts val="0"/>
              </a:spcAft>
              <a:buClr>
                <a:schemeClr val="dk1"/>
              </a:buClr>
              <a:buSzPts val="1000"/>
              <a:buFont typeface="Lato"/>
              <a:buNone/>
            </a:pPr>
            <a:endParaRPr sz="1000" dirty="0">
              <a:solidFill>
                <a:srgbClr val="231F20"/>
              </a:solidFill>
              <a:latin typeface="Lato" panose="020F0502020204030203" pitchFamily="34" charset="0"/>
              <a:ea typeface="Lato" panose="020F0502020204030203" pitchFamily="34" charset="0"/>
              <a:cs typeface="Lato" panose="020F0502020204030203" pitchFamily="34" charset="0"/>
            </a:endParaRPr>
          </a:p>
          <a:p>
            <a:pPr marL="0" lvl="0" indent="0" algn="l" rtl="0">
              <a:lnSpc>
                <a:spcPct val="150000"/>
              </a:lnSpc>
              <a:spcBef>
                <a:spcPts val="0"/>
              </a:spcBef>
              <a:spcAft>
                <a:spcPts val="0"/>
              </a:spcAft>
              <a:buClr>
                <a:srgbClr val="062043"/>
              </a:buClr>
              <a:buSzPts val="1500"/>
              <a:buNone/>
            </a:pPr>
            <a:r>
              <a:rPr lang="en-US" sz="1500" b="1" dirty="0">
                <a:solidFill>
                  <a:srgbClr val="062043"/>
                </a:solidFill>
                <a:latin typeface="Lato" panose="020F0502020204030203" pitchFamily="34" charset="0"/>
                <a:ea typeface="Lato" panose="020F0502020204030203" pitchFamily="34" charset="0"/>
                <a:cs typeface="Lato" panose="020F0502020204030203" pitchFamily="34" charset="0"/>
              </a:rPr>
              <a:t>This is more than an event; it’s a launchpad for a thought-provoking discussion, where industry leaders and visionaries will redefine what’s possible in the future of banking. This is a gathering no forward-thinking leader can afford to miss.</a:t>
            </a:r>
            <a:endParaRPr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41" name="Google Shape;104;p4"/>
          <p:cNvPicPr preferRelativeResize="0"/>
          <p:nvPr/>
        </p:nvPicPr>
        <p:blipFill rotWithShape="1">
          <a:blip r:embed="rId3">
            <a:alphaModFix/>
          </a:blip>
          <a:srcRect t="27478" b="27478"/>
          <a:stretch/>
        </p:blipFill>
        <p:spPr>
          <a:xfrm>
            <a:off x="0" y="-2176"/>
            <a:ext cx="12192000" cy="6858000"/>
          </a:xfrm>
          <a:prstGeom prst="rect">
            <a:avLst/>
          </a:prstGeom>
          <a:noFill/>
          <a:ln>
            <a:noFill/>
          </a:ln>
        </p:spPr>
      </p:pic>
      <p:sp>
        <p:nvSpPr>
          <p:cNvPr id="105" name="Google Shape;105;p4"/>
          <p:cNvSpPr/>
          <p:nvPr/>
        </p:nvSpPr>
        <p:spPr>
          <a:xfrm>
            <a:off x="589755" y="1049311"/>
            <a:ext cx="5220929" cy="5443564"/>
          </a:xfrm>
          <a:prstGeom prst="rect">
            <a:avLst/>
          </a:prstGeom>
          <a:solidFill>
            <a:srgbClr val="F8F8F8">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sp>
        <p:nvSpPr>
          <p:cNvPr id="106" name="Google Shape;106;p4"/>
          <p:cNvSpPr txBox="1">
            <a:spLocks noGrp="1"/>
          </p:cNvSpPr>
          <p:nvPr>
            <p:ph type="title"/>
          </p:nvPr>
        </p:nvSpPr>
        <p:spPr>
          <a:xfrm>
            <a:off x="746425" y="1198362"/>
            <a:ext cx="4899850" cy="18633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62043"/>
              </a:buClr>
              <a:buSzPts val="3200"/>
              <a:buFont typeface="Arial"/>
              <a:buNone/>
            </a:pPr>
            <a:r>
              <a:rPr lang="en-US" sz="3200" b="1" dirty="0">
                <a:solidFill>
                  <a:srgbClr val="062043"/>
                </a:solidFill>
                <a:latin typeface="Raleway" pitchFamily="2" charset="0"/>
              </a:rPr>
              <a:t>THE RETAIL LANDSCAPE</a:t>
            </a:r>
            <a:br>
              <a:rPr lang="en-US" sz="2000" b="1" dirty="0">
                <a:solidFill>
                  <a:srgbClr val="062043"/>
                </a:solidFill>
                <a:latin typeface="Raleway" pitchFamily="2" charset="0"/>
              </a:rPr>
            </a:br>
            <a:r>
              <a:rPr lang="en-US" sz="2000" i="1" dirty="0">
                <a:solidFill>
                  <a:srgbClr val="062043"/>
                </a:solidFill>
                <a:latin typeface="Raleway" pitchFamily="2" charset="0"/>
              </a:rPr>
              <a:t>20,000 feet view</a:t>
            </a:r>
            <a:endParaRPr dirty="0">
              <a:latin typeface="Raleway" pitchFamily="2" charset="0"/>
            </a:endParaRPr>
          </a:p>
        </p:txBody>
      </p:sp>
      <p:sp>
        <p:nvSpPr>
          <p:cNvPr id="107" name="Google Shape;107;p4"/>
          <p:cNvSpPr txBox="1"/>
          <p:nvPr/>
        </p:nvSpPr>
        <p:spPr>
          <a:xfrm>
            <a:off x="746426" y="3426824"/>
            <a:ext cx="4899850"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Challenges and opportunities 2025-2035. </a:t>
            </a:r>
          </a:p>
          <a:p>
            <a:pPr marL="0" marR="0" lvl="0" indent="0" algn="l" rtl="0">
              <a:spcBef>
                <a:spcPts val="0"/>
              </a:spcBef>
              <a:spcAft>
                <a:spcPts val="0"/>
              </a:spcAft>
              <a:buNone/>
            </a:pPr>
            <a:r>
              <a:rPr lang="en-US" sz="1600" b="0" i="0" u="none" strike="noStrike" cap="none"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A C-Suite level discussion on how retail banking appears to be shaping out in the next decade, given the transformative digital disruptions and policy changes forecasted. </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spcBef>
                <a:spcPts val="0"/>
              </a:spcBef>
              <a:spcAft>
                <a:spcPts val="0"/>
              </a:spcAft>
              <a:buNone/>
            </a:pPr>
            <a:endParaRPr sz="1600" b="0" i="0" u="none" strike="noStrike" cap="none" dirty="0">
              <a:solidFill>
                <a:srgbClr val="0C0C0C"/>
              </a:solidFill>
              <a:latin typeface="Lato" panose="020F0502020204030203" pitchFamily="34" charset="0"/>
              <a:ea typeface="Lato" panose="020F0502020204030203" pitchFamily="34" charset="0"/>
              <a:cs typeface="Lato" panose="020F0502020204030203" pitchFamily="34" charset="0"/>
              <a:sym typeface="Raleway"/>
            </a:endParaRPr>
          </a:p>
          <a:p>
            <a:pPr marL="0" marR="0" lvl="0" indent="0" algn="l" rtl="0">
              <a:spcBef>
                <a:spcPts val="0"/>
              </a:spcBef>
              <a:spcAft>
                <a:spcPts val="0"/>
              </a:spcAft>
              <a:buNone/>
            </a:pPr>
            <a:r>
              <a:rPr lang="en-US" sz="1600" b="0" i="0" u="none" strike="noStrike" cap="none"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What will the next year challenge us with, let alone the next 10? </a:t>
            </a:r>
            <a:endParaRPr dirty="0">
              <a:latin typeface="Lato" panose="020F0502020204030203" pitchFamily="34" charset="0"/>
              <a:ea typeface="Lato" panose="020F0502020204030203" pitchFamily="34" charset="0"/>
              <a:cs typeface="Lato" panose="020F0502020204030203" pitchFamily="34" charset="0"/>
            </a:endParaRPr>
          </a:p>
        </p:txBody>
      </p:sp>
      <p:cxnSp>
        <p:nvCxnSpPr>
          <p:cNvPr id="108" name="Google Shape;108;p4"/>
          <p:cNvCxnSpPr/>
          <p:nvPr/>
        </p:nvCxnSpPr>
        <p:spPr>
          <a:xfrm>
            <a:off x="746425" y="3312524"/>
            <a:ext cx="4899850" cy="0"/>
          </a:xfrm>
          <a:prstGeom prst="straightConnector1">
            <a:avLst/>
          </a:prstGeom>
          <a:noFill/>
          <a:ln w="38100" cap="flat" cmpd="sng">
            <a:solidFill>
              <a:srgbClr val="062043"/>
            </a:solidFill>
            <a:prstDash val="solid"/>
            <a:miter lim="800000"/>
            <a:headEnd type="none" w="sm" len="sm"/>
            <a:tailEnd type="none" w="sm" len="sm"/>
          </a:ln>
        </p:spPr>
      </p:cxnSp>
      <p:sp>
        <p:nvSpPr>
          <p:cNvPr id="109" name="Google Shape;109;p4"/>
          <p:cNvSpPr txBox="1"/>
          <p:nvPr/>
        </p:nvSpPr>
        <p:spPr>
          <a:xfrm>
            <a:off x="589755" y="701262"/>
            <a:ext cx="2523183" cy="300042"/>
          </a:xfrm>
          <a:prstGeom prst="rect">
            <a:avLst/>
          </a:prstGeom>
          <a:solidFill>
            <a:srgbClr val="FFC107"/>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900" b="1" i="0" u="none" strike="noStrike" cap="none" dirty="0">
                <a:solidFill>
                  <a:srgbClr val="062043"/>
                </a:solidFill>
                <a:latin typeface="Raleway"/>
                <a:ea typeface="Raleway"/>
                <a:cs typeface="Raleway"/>
                <a:sym typeface="Raleway"/>
              </a:rPr>
              <a:t>BANK CEO’S &amp; PRESIDENTS</a:t>
            </a:r>
            <a:endParaRPr dirty="0">
              <a:latin typeface="Lato Black" panose="020F0502020204030203" pitchFamily="34" charset="0"/>
              <a:ea typeface="Lato Black" panose="020F0502020204030203" pitchFamily="34" charset="0"/>
              <a:cs typeface="Lato Black" panose="020F0502020204030203" pitchFamily="34" charset="0"/>
            </a:endParaRPr>
          </a:p>
        </p:txBody>
      </p:sp>
      <p:sp>
        <p:nvSpPr>
          <p:cNvPr id="110" name="Google Shape;110;p4"/>
          <p:cNvSpPr txBox="1"/>
          <p:nvPr/>
        </p:nvSpPr>
        <p:spPr>
          <a:xfrm>
            <a:off x="0" y="798214"/>
            <a:ext cx="91065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dirty="0">
                <a:solidFill>
                  <a:srgbClr val="FFC107"/>
                </a:solidFill>
                <a:effectLst>
                  <a:outerShdw blurRad="38100" dist="38100" dir="2700000" algn="tl">
                    <a:srgbClr val="000000">
                      <a:alpha val="43137"/>
                    </a:srgbClr>
                  </a:outerShdw>
                </a:effectLst>
                <a:latin typeface="Raleway"/>
                <a:ea typeface="Raleway"/>
                <a:cs typeface="Raleway"/>
                <a:sym typeface="Raleway"/>
              </a:rPr>
              <a:t>1</a:t>
            </a:r>
            <a:endParaRPr sz="5400" dirty="0">
              <a:solidFill>
                <a:srgbClr val="FFC107"/>
              </a:solidFill>
              <a:effectLst>
                <a:outerShdw blurRad="38100" dist="38100" dir="2700000" algn="tl">
                  <a:srgbClr val="000000">
                    <a:alpha val="43137"/>
                  </a:srgbClr>
                </a:outerShdw>
              </a:effectLst>
              <a:latin typeface="Raleway"/>
              <a:ea typeface="Raleway"/>
              <a:cs typeface="Raleway"/>
              <a:sym typeface="Raleway"/>
            </a:endParaRPr>
          </a:p>
        </p:txBody>
      </p:sp>
      <p:sp>
        <p:nvSpPr>
          <p:cNvPr id="9" name="Google Shape;105;p4"/>
          <p:cNvSpPr/>
          <p:nvPr/>
        </p:nvSpPr>
        <p:spPr>
          <a:xfrm>
            <a:off x="6400439" y="3262408"/>
            <a:ext cx="5220929" cy="3240360"/>
          </a:xfrm>
          <a:prstGeom prst="rect">
            <a:avLst/>
          </a:prstGeom>
          <a:solidFill>
            <a:srgbClr val="FFC107">
              <a:alpha val="9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Lato"/>
              <a:ea typeface="Lato"/>
              <a:cs typeface="Lato"/>
              <a:sym typeface="Lato"/>
            </a:endParaRPr>
          </a:p>
        </p:txBody>
      </p:sp>
      <p:sp>
        <p:nvSpPr>
          <p:cNvPr id="18" name="Google Shape;107;p4"/>
          <p:cNvSpPr txBox="1"/>
          <p:nvPr/>
        </p:nvSpPr>
        <p:spPr>
          <a:xfrm>
            <a:off x="6631314" y="5013853"/>
            <a:ext cx="4899850" cy="1077178"/>
          </a:xfrm>
          <a:prstGeom prst="rect">
            <a:avLst/>
          </a:prstGeom>
          <a:noFill/>
          <a:ln>
            <a:noFill/>
          </a:ln>
        </p:spPr>
        <p:txBody>
          <a:bodyPr spcFirstLastPara="1" wrap="square" lIns="91425" tIns="45700" rIns="91425" bIns="45700" anchor="t" anchorCtr="0">
            <a:spAutoFit/>
          </a:bodyPr>
          <a:lstStyle/>
          <a:p>
            <a:pPr lvl="0" fontAlgn="ct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Humayun Sajjad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CEO Mashreq Pakistan</a:t>
            </a:r>
          </a:p>
          <a:p>
            <a:pPr lvl="0" fontAlgn="ct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Atif Aslam Malik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COO JS Bank</a:t>
            </a:r>
          </a:p>
          <a:p>
            <a:pPr lvl="0" fontAlgn="ct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rPr>
              <a:t>Shazad</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Dada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Former CEO UBL, SCB, Barclays Bank, Pak</a:t>
            </a:r>
            <a:endParaRPr lang="en-US" sz="1600" b="1" dirty="0">
              <a:solidFill>
                <a:srgbClr val="0C0C0C"/>
              </a:solidFill>
              <a:latin typeface="Lato" panose="020F0502020204030203" pitchFamily="34" charset="0"/>
              <a:ea typeface="Lato" panose="020F0502020204030203" pitchFamily="34" charset="0"/>
              <a:cs typeface="Lato" panose="020F0502020204030203" pitchFamily="34" charset="0"/>
            </a:endParaRPr>
          </a:p>
          <a:p>
            <a:pPr lvl="0" fontAlgn="ct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Muhammad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rPr>
              <a:t>Aminuddin</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CEO TPL Insurance</a:t>
            </a:r>
          </a:p>
        </p:txBody>
      </p:sp>
      <p:cxnSp>
        <p:nvCxnSpPr>
          <p:cNvPr id="19" name="Google Shape;108;p4"/>
          <p:cNvCxnSpPr/>
          <p:nvPr/>
        </p:nvCxnSpPr>
        <p:spPr>
          <a:xfrm>
            <a:off x="6631264" y="4899553"/>
            <a:ext cx="4735236" cy="0"/>
          </a:xfrm>
          <a:prstGeom prst="straightConnector1">
            <a:avLst/>
          </a:prstGeom>
          <a:noFill/>
          <a:ln w="38100" cap="flat" cmpd="sng">
            <a:solidFill>
              <a:srgbClr val="062043"/>
            </a:solidFill>
            <a:prstDash val="solid"/>
            <a:miter lim="800000"/>
            <a:headEnd type="none" w="sm" len="sm"/>
            <a:tailEnd type="none" w="sm" len="sm"/>
          </a:ln>
        </p:spPr>
      </p:cxnSp>
      <p:cxnSp>
        <p:nvCxnSpPr>
          <p:cNvPr id="21" name="Google Shape;108;p4"/>
          <p:cNvCxnSpPr/>
          <p:nvPr/>
        </p:nvCxnSpPr>
        <p:spPr>
          <a:xfrm>
            <a:off x="6629843" y="3930128"/>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22" name="Google Shape;107;p4"/>
          <p:cNvSpPr txBox="1"/>
          <p:nvPr/>
        </p:nvSpPr>
        <p:spPr>
          <a:xfrm>
            <a:off x="6631314" y="3948388"/>
            <a:ext cx="4899850" cy="338514"/>
          </a:xfrm>
          <a:prstGeom prst="rect">
            <a:avLst/>
          </a:prstGeom>
          <a:noFill/>
          <a:ln>
            <a:noFill/>
          </a:ln>
        </p:spPr>
        <p:txBody>
          <a:bodyPr spcFirstLastPara="1" wrap="square" lIns="91425" tIns="45700" rIns="91425" bIns="45700" anchor="t" anchorCtr="0">
            <a:spAutoFit/>
          </a:bodyPr>
          <a:lstStyle/>
          <a:p>
            <a:pPr lvl="0"/>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Syed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sym typeface="Raleway"/>
              </a:rPr>
              <a:t>Faraz</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sym typeface="Raleway"/>
              </a:rPr>
              <a:t>Anwer</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PwC Pakistan</a:t>
            </a:r>
          </a:p>
        </p:txBody>
      </p:sp>
      <p:sp>
        <p:nvSpPr>
          <p:cNvPr id="26" name="Google Shape;109;p4"/>
          <p:cNvSpPr txBox="1"/>
          <p:nvPr/>
        </p:nvSpPr>
        <p:spPr>
          <a:xfrm>
            <a:off x="6621752" y="3575496"/>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MODERATOR</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7" name="Google Shape;109;p4"/>
          <p:cNvSpPr txBox="1"/>
          <p:nvPr/>
        </p:nvSpPr>
        <p:spPr>
          <a:xfrm>
            <a:off x="6629843" y="4547921"/>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PANELISTS</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1" name="Google Shape;105;p4"/>
          <p:cNvSpPr/>
          <p:nvPr/>
        </p:nvSpPr>
        <p:spPr>
          <a:xfrm>
            <a:off x="6400439" y="998665"/>
            <a:ext cx="5220929" cy="2132478"/>
          </a:xfrm>
          <a:prstGeom prst="rect">
            <a:avLst/>
          </a:prstGeom>
          <a:solidFill>
            <a:srgbClr val="FFC107">
              <a:alpha val="9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cxnSp>
        <p:nvCxnSpPr>
          <p:cNvPr id="32" name="Google Shape;108;p4"/>
          <p:cNvCxnSpPr/>
          <p:nvPr/>
        </p:nvCxnSpPr>
        <p:spPr>
          <a:xfrm>
            <a:off x="6620281" y="2580964"/>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33" name="Google Shape;107;p4"/>
          <p:cNvSpPr txBox="1"/>
          <p:nvPr/>
        </p:nvSpPr>
        <p:spPr>
          <a:xfrm>
            <a:off x="6621752" y="2599224"/>
            <a:ext cx="4899850" cy="338514"/>
          </a:xfrm>
          <a:prstGeom prst="rect">
            <a:avLst/>
          </a:prstGeom>
          <a:noFill/>
          <a:ln>
            <a:noFill/>
          </a:ln>
        </p:spPr>
        <p:txBody>
          <a:bodyPr spcFirstLastPara="1" wrap="square" lIns="91425" tIns="45700" rIns="91425" bIns="45700" anchor="t" anchorCtr="0">
            <a:spAutoFit/>
          </a:bodyPr>
          <a:lstStyle/>
          <a:p>
            <a:pPr lvl="0"/>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Atif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sym typeface="Raleway"/>
              </a:rPr>
              <a:t>Bajwa</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CEO Bank Alfalah</a:t>
            </a:r>
            <a:endParaRPr lang="en-US" i="1"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34" name="Google Shape;109;p4"/>
          <p:cNvSpPr txBox="1"/>
          <p:nvPr/>
        </p:nvSpPr>
        <p:spPr>
          <a:xfrm>
            <a:off x="6612190" y="2226332"/>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KEYNOTE</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cxnSp>
        <p:nvCxnSpPr>
          <p:cNvPr id="36" name="Google Shape;108;p4"/>
          <p:cNvCxnSpPr/>
          <p:nvPr/>
        </p:nvCxnSpPr>
        <p:spPr>
          <a:xfrm>
            <a:off x="6629843" y="1728571"/>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37" name="Google Shape;107;p4"/>
          <p:cNvSpPr txBox="1"/>
          <p:nvPr/>
        </p:nvSpPr>
        <p:spPr>
          <a:xfrm>
            <a:off x="6631314" y="1746831"/>
            <a:ext cx="4899850" cy="338514"/>
          </a:xfrm>
          <a:prstGeom prst="rect">
            <a:avLst/>
          </a:prstGeom>
          <a:noFill/>
          <a:ln>
            <a:noFill/>
          </a:ln>
        </p:spPr>
        <p:txBody>
          <a:bodyPr spcFirstLastPara="1" wrap="square" lIns="91425" tIns="45700" rIns="91425" bIns="45700" anchor="t" anchorCtr="0">
            <a:spAutoFit/>
          </a:bodyPr>
          <a:lstStyle/>
          <a:p>
            <a:pPr lvl="0"/>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9:30- 10:40</a:t>
            </a:r>
            <a:endParaRPr lang="en-US" sz="1600"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38" name="Google Shape;109;p4"/>
          <p:cNvSpPr txBox="1"/>
          <p:nvPr/>
        </p:nvSpPr>
        <p:spPr>
          <a:xfrm>
            <a:off x="6621752" y="1373939"/>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TIMING</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794504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23" name="Google Shape;115;p5"/>
          <p:cNvPicPr preferRelativeResize="0"/>
          <p:nvPr/>
        </p:nvPicPr>
        <p:blipFill rotWithShape="1">
          <a:blip r:embed="rId3">
            <a:alphaModFix/>
          </a:blip>
          <a:srcRect l="9862" t="19767" r="2464"/>
          <a:stretch/>
        </p:blipFill>
        <p:spPr>
          <a:xfrm>
            <a:off x="0" y="0"/>
            <a:ext cx="12192000" cy="6858000"/>
          </a:xfrm>
          <a:prstGeom prst="rect">
            <a:avLst/>
          </a:prstGeom>
          <a:noFill/>
          <a:ln>
            <a:noFill/>
          </a:ln>
        </p:spPr>
      </p:pic>
      <p:sp>
        <p:nvSpPr>
          <p:cNvPr id="105" name="Google Shape;105;p4"/>
          <p:cNvSpPr/>
          <p:nvPr/>
        </p:nvSpPr>
        <p:spPr>
          <a:xfrm>
            <a:off x="589755" y="1049311"/>
            <a:ext cx="5220929" cy="5443564"/>
          </a:xfrm>
          <a:prstGeom prst="rect">
            <a:avLst/>
          </a:prstGeom>
          <a:solidFill>
            <a:srgbClr val="F8F8F8">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sp>
        <p:nvSpPr>
          <p:cNvPr id="106" name="Google Shape;106;p4"/>
          <p:cNvSpPr txBox="1">
            <a:spLocks noGrp="1"/>
          </p:cNvSpPr>
          <p:nvPr>
            <p:ph type="title"/>
          </p:nvPr>
        </p:nvSpPr>
        <p:spPr>
          <a:xfrm>
            <a:off x="746425" y="1198362"/>
            <a:ext cx="4899850" cy="1863337"/>
          </a:xfrm>
          <a:prstGeom prst="rect">
            <a:avLst/>
          </a:prstGeom>
          <a:noFill/>
          <a:ln>
            <a:noFill/>
          </a:ln>
        </p:spPr>
        <p:txBody>
          <a:bodyPr spcFirstLastPara="1" wrap="square" lIns="91425" tIns="45700" rIns="91425" bIns="45700" anchor="t" anchorCtr="0">
            <a:noAutofit/>
          </a:bodyPr>
          <a:lstStyle/>
          <a:p>
            <a:pPr lvl="0">
              <a:buClr>
                <a:srgbClr val="062043"/>
              </a:buClr>
              <a:buSzPts val="3200"/>
            </a:pPr>
            <a:r>
              <a:rPr lang="en-US" sz="3200" b="1" dirty="0">
                <a:solidFill>
                  <a:srgbClr val="062043"/>
                </a:solidFill>
                <a:latin typeface="Raleway" pitchFamily="2" charset="0"/>
              </a:rPr>
              <a:t>CHALLENGES AND OPPORTUNITIES IN</a:t>
            </a:r>
            <a:br>
              <a:rPr lang="en-US" sz="3200" b="1" dirty="0">
                <a:solidFill>
                  <a:srgbClr val="062043"/>
                </a:solidFill>
                <a:latin typeface="Raleway" pitchFamily="2" charset="0"/>
              </a:rPr>
            </a:br>
            <a:r>
              <a:rPr lang="en-US" sz="3200" b="1" dirty="0">
                <a:solidFill>
                  <a:srgbClr val="062043"/>
                </a:solidFill>
                <a:latin typeface="Raleway" pitchFamily="2" charset="0"/>
              </a:rPr>
              <a:t>RETAIL BANKING</a:t>
            </a:r>
            <a:br>
              <a:rPr lang="en-US" sz="3200" b="1" dirty="0">
                <a:solidFill>
                  <a:srgbClr val="062043"/>
                </a:solidFill>
                <a:latin typeface="Raleway" pitchFamily="2" charset="0"/>
              </a:rPr>
            </a:br>
            <a:r>
              <a:rPr lang="en-US" sz="2000" i="1" dirty="0">
                <a:solidFill>
                  <a:srgbClr val="062043"/>
                </a:solidFill>
                <a:latin typeface="Raleway" pitchFamily="2" charset="0"/>
              </a:rPr>
              <a:t>Ground view</a:t>
            </a:r>
            <a:endParaRPr dirty="0">
              <a:latin typeface="Raleway" pitchFamily="2" charset="0"/>
            </a:endParaRPr>
          </a:p>
        </p:txBody>
      </p:sp>
      <p:sp>
        <p:nvSpPr>
          <p:cNvPr id="107" name="Google Shape;107;p4"/>
          <p:cNvSpPr txBox="1"/>
          <p:nvPr/>
        </p:nvSpPr>
        <p:spPr>
          <a:xfrm>
            <a:off x="746426" y="3426824"/>
            <a:ext cx="4899850" cy="3046948"/>
          </a:xfrm>
          <a:prstGeom prst="rect">
            <a:avLst/>
          </a:prstGeom>
          <a:noFill/>
          <a:ln>
            <a:noFill/>
          </a:ln>
        </p:spPr>
        <p:txBody>
          <a:bodyPr spcFirstLastPara="1" wrap="square" lIns="91425" tIns="45700" rIns="91425" bIns="45700" anchor="t" anchorCtr="0">
            <a:spAutoFit/>
          </a:bodyPr>
          <a:lstStyle/>
          <a:p>
            <a:pPr lvl="0"/>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Designing accurate &amp; timely products, rethinking customer segmentation and how to gain share of wallet. </a:t>
            </a:r>
            <a:endParaRPr lang="en-US" sz="1600" dirty="0">
              <a:latin typeface="Lato" panose="020F0502020204030203" pitchFamily="34" charset="0"/>
              <a:ea typeface="Lato" panose="020F0502020204030203" pitchFamily="34" charset="0"/>
              <a:cs typeface="Lato" panose="020F0502020204030203" pitchFamily="34" charset="0"/>
            </a:endParaRPr>
          </a:p>
          <a:p>
            <a:pPr lvl="0"/>
            <a:endPar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endParaRPr>
          </a:p>
          <a:p>
            <a:pPr lvl="0"/>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How to enhance personalization in retail banking, increase product penetration, build brand loyalty and improve retention, while diversifying portfolio mix and structuring customer centric products and services. </a:t>
            </a:r>
            <a:endParaRPr lang="en-US" sz="1600" dirty="0">
              <a:latin typeface="Lato" panose="020F0502020204030203" pitchFamily="34" charset="0"/>
              <a:ea typeface="Lato" panose="020F0502020204030203" pitchFamily="34" charset="0"/>
              <a:cs typeface="Lato" panose="020F0502020204030203" pitchFamily="34" charset="0"/>
            </a:endParaRPr>
          </a:p>
          <a:p>
            <a:pPr lvl="0"/>
            <a:endPar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endParaRPr>
          </a:p>
          <a:p>
            <a:pPr lvl="0"/>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How do you grow the business while keeping risks and limitations in mind?</a:t>
            </a:r>
            <a:endParaRPr lang="en-US" sz="1600" dirty="0">
              <a:latin typeface="Lato" panose="020F0502020204030203" pitchFamily="34" charset="0"/>
              <a:ea typeface="Lato" panose="020F0502020204030203" pitchFamily="34" charset="0"/>
              <a:cs typeface="Lato" panose="020F0502020204030203" pitchFamily="34" charset="0"/>
            </a:endParaRPr>
          </a:p>
        </p:txBody>
      </p:sp>
      <p:cxnSp>
        <p:nvCxnSpPr>
          <p:cNvPr id="108" name="Google Shape;108;p4"/>
          <p:cNvCxnSpPr/>
          <p:nvPr/>
        </p:nvCxnSpPr>
        <p:spPr>
          <a:xfrm>
            <a:off x="746425" y="3312524"/>
            <a:ext cx="4899850" cy="0"/>
          </a:xfrm>
          <a:prstGeom prst="straightConnector1">
            <a:avLst/>
          </a:prstGeom>
          <a:noFill/>
          <a:ln w="38100" cap="flat" cmpd="sng">
            <a:solidFill>
              <a:srgbClr val="062043"/>
            </a:solidFill>
            <a:prstDash val="solid"/>
            <a:miter lim="800000"/>
            <a:headEnd type="none" w="sm" len="sm"/>
            <a:tailEnd type="none" w="sm" len="sm"/>
          </a:ln>
        </p:spPr>
      </p:cxnSp>
      <p:sp>
        <p:nvSpPr>
          <p:cNvPr id="109" name="Google Shape;109;p4"/>
          <p:cNvSpPr txBox="1"/>
          <p:nvPr/>
        </p:nvSpPr>
        <p:spPr>
          <a:xfrm>
            <a:off x="589755" y="701262"/>
            <a:ext cx="2523183" cy="300042"/>
          </a:xfrm>
          <a:prstGeom prst="rect">
            <a:avLst/>
          </a:prstGeom>
          <a:solidFill>
            <a:srgbClr val="FFC107"/>
          </a:solidFill>
          <a:ln>
            <a:noFill/>
          </a:ln>
        </p:spPr>
        <p:txBody>
          <a:bodyPr spcFirstLastPara="1" wrap="square" lIns="91425" tIns="45700" rIns="91425" bIns="45700" anchor="ctr" anchorCtr="0">
            <a:spAutoFit/>
          </a:bodyPr>
          <a:lstStyle/>
          <a:p>
            <a:pPr lvl="0">
              <a:lnSpc>
                <a:spcPct val="150000"/>
              </a:lnSpc>
            </a:pPr>
            <a:r>
              <a:rPr lang="en-US" sz="900" b="1" dirty="0">
                <a:solidFill>
                  <a:srgbClr val="062043"/>
                </a:solidFill>
                <a:latin typeface="Raleway"/>
                <a:ea typeface="Raleway"/>
                <a:cs typeface="Raleway"/>
                <a:sym typeface="Raleway"/>
              </a:rPr>
              <a:t>BANK RETAIL HEADS</a:t>
            </a:r>
            <a:endParaRPr lang="en-US" sz="9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10" name="Google Shape;110;p4"/>
          <p:cNvSpPr txBox="1"/>
          <p:nvPr/>
        </p:nvSpPr>
        <p:spPr>
          <a:xfrm>
            <a:off x="0" y="798214"/>
            <a:ext cx="91065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dirty="0">
                <a:solidFill>
                  <a:srgbClr val="FFC107"/>
                </a:solidFill>
                <a:effectLst>
                  <a:outerShdw blurRad="38100" dist="38100" dir="2700000" algn="tl">
                    <a:srgbClr val="000000">
                      <a:alpha val="43137"/>
                    </a:srgbClr>
                  </a:outerShdw>
                </a:effectLst>
                <a:latin typeface="Raleway"/>
                <a:ea typeface="Raleway"/>
                <a:cs typeface="Raleway"/>
                <a:sym typeface="Raleway"/>
              </a:rPr>
              <a:t>2</a:t>
            </a:r>
            <a:endParaRPr sz="5400" dirty="0">
              <a:solidFill>
                <a:srgbClr val="FFC107"/>
              </a:solidFill>
              <a:effectLst>
                <a:outerShdw blurRad="38100" dist="38100" dir="2700000" algn="tl">
                  <a:srgbClr val="000000">
                    <a:alpha val="43137"/>
                  </a:srgbClr>
                </a:outerShdw>
              </a:effectLst>
              <a:latin typeface="Raleway"/>
              <a:ea typeface="Raleway"/>
              <a:cs typeface="Raleway"/>
              <a:sym typeface="Raleway"/>
            </a:endParaRPr>
          </a:p>
        </p:txBody>
      </p:sp>
      <p:sp>
        <p:nvSpPr>
          <p:cNvPr id="9" name="Google Shape;105;p4"/>
          <p:cNvSpPr/>
          <p:nvPr/>
        </p:nvSpPr>
        <p:spPr>
          <a:xfrm>
            <a:off x="6400439" y="3262408"/>
            <a:ext cx="5220929" cy="3240360"/>
          </a:xfrm>
          <a:prstGeom prst="rect">
            <a:avLst/>
          </a:prstGeom>
          <a:solidFill>
            <a:srgbClr val="FFC107">
              <a:alpha val="9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Lato"/>
              <a:ea typeface="Lato"/>
              <a:cs typeface="Lato"/>
              <a:sym typeface="Lato"/>
            </a:endParaRPr>
          </a:p>
        </p:txBody>
      </p:sp>
      <p:sp>
        <p:nvSpPr>
          <p:cNvPr id="18" name="Google Shape;107;p4"/>
          <p:cNvSpPr txBox="1"/>
          <p:nvPr/>
        </p:nvSpPr>
        <p:spPr>
          <a:xfrm>
            <a:off x="6631314" y="5013853"/>
            <a:ext cx="4899850" cy="1015622"/>
          </a:xfrm>
          <a:prstGeom prst="rect">
            <a:avLst/>
          </a:prstGeom>
          <a:noFill/>
          <a:ln>
            <a:noFill/>
          </a:ln>
        </p:spPr>
        <p:txBody>
          <a:bodyPr spcFirstLastPara="1" wrap="square" lIns="91425" tIns="45700" rIns="91425" bIns="45700" anchor="t" anchorCtr="0">
            <a:spAutoFit/>
          </a:bodyPr>
          <a:lstStyle/>
          <a:p>
            <a:pPr lvl="0" fontAlgn="ct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Mehreen</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Ahmed </a:t>
            </a:r>
            <a:r>
              <a:rPr lang="en-US" dirty="0">
                <a:solidFill>
                  <a:srgbClr val="0C0C0C"/>
                </a:solidFill>
                <a:latin typeface="Lato" panose="020F0502020204030203" pitchFamily="34" charset="0"/>
                <a:ea typeface="Lato" panose="020F0502020204030203" pitchFamily="34" charset="0"/>
                <a:cs typeface="Lato" panose="020F0502020204030203" pitchFamily="34" charset="0"/>
              </a:rPr>
              <a:t>-</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Group Retail Head, Bank Alfalah</a:t>
            </a:r>
          </a:p>
          <a:p>
            <a:pPr lvl="0" fontAlgn="ct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Saadya</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Riaz</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 -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MD - Head Wealth &amp; Retail Banking, SCB, Pak</a:t>
            </a:r>
          </a:p>
          <a:p>
            <a:pPr lvl="0" fontAlgn="ct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Syed Kazim Raza</a:t>
            </a:r>
            <a:r>
              <a:rPr lang="en-US" b="1" i="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 Country Head Retail Banking, JS Bank</a:t>
            </a:r>
          </a:p>
          <a:p>
            <a:pPr lvl="0" fontAlgn="ct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Ahmed Shah </a:t>
            </a: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Durrani</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 Head Retail Banking &amp; CDO, HMB</a:t>
            </a:r>
          </a:p>
        </p:txBody>
      </p:sp>
      <p:cxnSp>
        <p:nvCxnSpPr>
          <p:cNvPr id="19" name="Google Shape;108;p4"/>
          <p:cNvCxnSpPr/>
          <p:nvPr/>
        </p:nvCxnSpPr>
        <p:spPr>
          <a:xfrm>
            <a:off x="6631264" y="4899553"/>
            <a:ext cx="4735236" cy="0"/>
          </a:xfrm>
          <a:prstGeom prst="straightConnector1">
            <a:avLst/>
          </a:prstGeom>
          <a:noFill/>
          <a:ln w="38100" cap="flat" cmpd="sng">
            <a:solidFill>
              <a:srgbClr val="062043"/>
            </a:solidFill>
            <a:prstDash val="solid"/>
            <a:miter lim="800000"/>
            <a:headEnd type="none" w="sm" len="sm"/>
            <a:tailEnd type="none" w="sm" len="sm"/>
          </a:ln>
        </p:spPr>
      </p:cxnSp>
      <p:cxnSp>
        <p:nvCxnSpPr>
          <p:cNvPr id="21" name="Google Shape;108;p4"/>
          <p:cNvCxnSpPr/>
          <p:nvPr/>
        </p:nvCxnSpPr>
        <p:spPr>
          <a:xfrm>
            <a:off x="6629843" y="3930128"/>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22" name="Google Shape;107;p4"/>
          <p:cNvSpPr txBox="1"/>
          <p:nvPr/>
        </p:nvSpPr>
        <p:spPr>
          <a:xfrm>
            <a:off x="6631314" y="3948388"/>
            <a:ext cx="4899850" cy="338514"/>
          </a:xfrm>
          <a:prstGeom prst="rect">
            <a:avLst/>
          </a:prstGeom>
          <a:noFill/>
          <a:ln>
            <a:noFill/>
          </a:ln>
        </p:spPr>
        <p:txBody>
          <a:bodyPr spcFirstLastPara="1" wrap="square" lIns="91425" tIns="45700" rIns="91425" bIns="45700" anchor="t" anchorCtr="0">
            <a:spAutoFit/>
          </a:bodyPr>
          <a:lstStyle/>
          <a:p>
            <a:pPr lvl="0"/>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Salman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sym typeface="Raleway"/>
              </a:rPr>
              <a:t>Sarwar</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Butt</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CEO,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Green Peak International</a:t>
            </a:r>
          </a:p>
        </p:txBody>
      </p:sp>
      <p:sp>
        <p:nvSpPr>
          <p:cNvPr id="26" name="Google Shape;109;p4"/>
          <p:cNvSpPr txBox="1"/>
          <p:nvPr/>
        </p:nvSpPr>
        <p:spPr>
          <a:xfrm>
            <a:off x="6621752" y="3575496"/>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MODERATOR</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7" name="Google Shape;109;p4"/>
          <p:cNvSpPr txBox="1"/>
          <p:nvPr/>
        </p:nvSpPr>
        <p:spPr>
          <a:xfrm>
            <a:off x="6629843" y="4547921"/>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PANELISTS</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1" name="Google Shape;105;p4"/>
          <p:cNvSpPr/>
          <p:nvPr/>
        </p:nvSpPr>
        <p:spPr>
          <a:xfrm>
            <a:off x="6400439" y="998665"/>
            <a:ext cx="5220929" cy="2132478"/>
          </a:xfrm>
          <a:prstGeom prst="rect">
            <a:avLst/>
          </a:prstGeom>
          <a:solidFill>
            <a:srgbClr val="FFC107">
              <a:alpha val="9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cxnSp>
        <p:nvCxnSpPr>
          <p:cNvPr id="32" name="Google Shape;108;p4"/>
          <p:cNvCxnSpPr/>
          <p:nvPr/>
        </p:nvCxnSpPr>
        <p:spPr>
          <a:xfrm>
            <a:off x="6620281" y="2580964"/>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33" name="Google Shape;107;p4"/>
          <p:cNvSpPr txBox="1"/>
          <p:nvPr/>
        </p:nvSpPr>
        <p:spPr>
          <a:xfrm>
            <a:off x="6621752" y="2599224"/>
            <a:ext cx="4899850" cy="338514"/>
          </a:xfrm>
          <a:prstGeom prst="rect">
            <a:avLst/>
          </a:prstGeom>
          <a:noFill/>
          <a:ln>
            <a:noFill/>
          </a:ln>
        </p:spPr>
        <p:txBody>
          <a:bodyPr spcFirstLastPara="1" wrap="square" lIns="91425" tIns="45700" rIns="91425" bIns="45700" anchor="t" anchorCtr="0">
            <a:spAutoFit/>
          </a:bodyPr>
          <a:lstStyle/>
          <a:p>
            <a:pPr lvl="0"/>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sym typeface="Raleway"/>
              </a:rPr>
              <a:t>Ariful</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Islam </a:t>
            </a:r>
            <a:r>
              <a:rPr lang="en-US"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Former Deputy CEO Meezan Bank</a:t>
            </a:r>
            <a:r>
              <a:rPr lang="en-US"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endParaRPr lang="en-US"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34" name="Google Shape;109;p4"/>
          <p:cNvSpPr txBox="1"/>
          <p:nvPr/>
        </p:nvSpPr>
        <p:spPr>
          <a:xfrm>
            <a:off x="6612190" y="2226332"/>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KEYNOTE</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cxnSp>
        <p:nvCxnSpPr>
          <p:cNvPr id="36" name="Google Shape;108;p4"/>
          <p:cNvCxnSpPr/>
          <p:nvPr/>
        </p:nvCxnSpPr>
        <p:spPr>
          <a:xfrm>
            <a:off x="6629843" y="1728571"/>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37" name="Google Shape;107;p4"/>
          <p:cNvSpPr txBox="1"/>
          <p:nvPr/>
        </p:nvSpPr>
        <p:spPr>
          <a:xfrm>
            <a:off x="6631314" y="1746831"/>
            <a:ext cx="4899850" cy="338514"/>
          </a:xfrm>
          <a:prstGeom prst="rect">
            <a:avLst/>
          </a:prstGeom>
          <a:noFill/>
          <a:ln>
            <a:noFill/>
          </a:ln>
        </p:spPr>
        <p:txBody>
          <a:bodyPr spcFirstLastPara="1" wrap="square" lIns="91425" tIns="45700" rIns="91425" bIns="45700" anchor="t" anchorCtr="0">
            <a:spAutoFit/>
          </a:bodyPr>
          <a:lstStyle/>
          <a:p>
            <a:pPr lvl="0"/>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11:00- 12:20</a:t>
            </a:r>
            <a:endParaRPr lang="en-US" sz="1600"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38" name="Google Shape;109;p4"/>
          <p:cNvSpPr txBox="1"/>
          <p:nvPr/>
        </p:nvSpPr>
        <p:spPr>
          <a:xfrm>
            <a:off x="6621752" y="1373939"/>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TIMING</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365918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24" name="Google Shape;148;p8"/>
          <p:cNvPicPr preferRelativeResize="0"/>
          <p:nvPr/>
        </p:nvPicPr>
        <p:blipFill rotWithShape="1">
          <a:blip r:embed="rId3">
            <a:alphaModFix/>
          </a:blip>
          <a:srcRect l="8620" t="22864" r="20"/>
          <a:stretch/>
        </p:blipFill>
        <p:spPr>
          <a:xfrm>
            <a:off x="0" y="0"/>
            <a:ext cx="12192000" cy="6858000"/>
          </a:xfrm>
          <a:prstGeom prst="rect">
            <a:avLst/>
          </a:prstGeom>
          <a:noFill/>
          <a:ln>
            <a:noFill/>
          </a:ln>
        </p:spPr>
      </p:pic>
      <p:sp>
        <p:nvSpPr>
          <p:cNvPr id="105" name="Google Shape;105;p4"/>
          <p:cNvSpPr/>
          <p:nvPr/>
        </p:nvSpPr>
        <p:spPr>
          <a:xfrm>
            <a:off x="589755" y="1049311"/>
            <a:ext cx="5220929" cy="5443564"/>
          </a:xfrm>
          <a:prstGeom prst="rect">
            <a:avLst/>
          </a:prstGeom>
          <a:solidFill>
            <a:srgbClr val="F8F8F8">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sp>
        <p:nvSpPr>
          <p:cNvPr id="106" name="Google Shape;106;p4"/>
          <p:cNvSpPr txBox="1">
            <a:spLocks noGrp="1"/>
          </p:cNvSpPr>
          <p:nvPr>
            <p:ph type="title"/>
          </p:nvPr>
        </p:nvSpPr>
        <p:spPr>
          <a:xfrm>
            <a:off x="746425" y="1198362"/>
            <a:ext cx="4899850" cy="1863337"/>
          </a:xfrm>
          <a:prstGeom prst="rect">
            <a:avLst/>
          </a:prstGeom>
          <a:noFill/>
          <a:ln>
            <a:noFill/>
          </a:ln>
        </p:spPr>
        <p:txBody>
          <a:bodyPr spcFirstLastPara="1" wrap="square" lIns="91425" tIns="45700" rIns="91425" bIns="45700" anchor="t" anchorCtr="0">
            <a:noAutofit/>
          </a:bodyPr>
          <a:lstStyle/>
          <a:p>
            <a:pPr lvl="0">
              <a:buClr>
                <a:srgbClr val="062043"/>
              </a:buClr>
              <a:buSzPts val="3200"/>
            </a:pPr>
            <a:r>
              <a:rPr lang="en-US" sz="3200" b="1" dirty="0">
                <a:solidFill>
                  <a:srgbClr val="062043"/>
                </a:solidFill>
                <a:latin typeface="Raleway" pitchFamily="2" charset="0"/>
              </a:rPr>
              <a:t>SELLING WEALTH</a:t>
            </a:r>
            <a:endParaRPr dirty="0">
              <a:latin typeface="Raleway" pitchFamily="2" charset="0"/>
            </a:endParaRPr>
          </a:p>
        </p:txBody>
      </p:sp>
      <p:sp>
        <p:nvSpPr>
          <p:cNvPr id="107" name="Google Shape;107;p4"/>
          <p:cNvSpPr txBox="1"/>
          <p:nvPr/>
        </p:nvSpPr>
        <p:spPr>
          <a:xfrm>
            <a:off x="746426" y="3426824"/>
            <a:ext cx="4899850" cy="2793032"/>
          </a:xfrm>
          <a:prstGeom prst="rect">
            <a:avLst/>
          </a:prstGeom>
          <a:noFill/>
          <a:ln>
            <a:noFill/>
          </a:ln>
        </p:spPr>
        <p:txBody>
          <a:bodyPr spcFirstLastPara="1" wrap="square" lIns="91425" tIns="45700" rIns="91425" bIns="45700" anchor="t" anchorCtr="0">
            <a:spAutoFit/>
          </a:bodyPr>
          <a:lstStyle/>
          <a:p>
            <a:pPr>
              <a:lnSpc>
                <a:spcPct val="150000"/>
              </a:lnSpc>
              <a:buClr>
                <a:srgbClr val="0C0C0C"/>
              </a:buClr>
              <a:buSzPts val="1300"/>
            </a:pPr>
            <a:r>
              <a:rPr lang="en-US" sz="13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A discussion on enhancing bank offerings to wealthy and premium customers through curated wealth products &amp;  more.</a:t>
            </a:r>
            <a:endParaRPr lang="en-US" sz="1300" dirty="0">
              <a:solidFill>
                <a:srgbClr val="0C0C0C"/>
              </a:solidFill>
              <a:latin typeface="Lato" panose="020F0502020204030203" pitchFamily="34" charset="0"/>
              <a:ea typeface="Lato" panose="020F0502020204030203" pitchFamily="34" charset="0"/>
              <a:cs typeface="Lato" panose="020F0502020204030203" pitchFamily="34" charset="0"/>
            </a:endParaRPr>
          </a:p>
          <a:p>
            <a:pPr>
              <a:lnSpc>
                <a:spcPct val="150000"/>
              </a:lnSpc>
              <a:buClr>
                <a:schemeClr val="dk1"/>
              </a:buClr>
              <a:buSzPts val="1300"/>
            </a:pPr>
            <a:endParaRPr lang="en-US" sz="1300" dirty="0">
              <a:solidFill>
                <a:srgbClr val="0C0C0C"/>
              </a:solidFill>
              <a:latin typeface="Lato" panose="020F0502020204030203" pitchFamily="34" charset="0"/>
              <a:ea typeface="Lato" panose="020F0502020204030203" pitchFamily="34" charset="0"/>
              <a:cs typeface="Lato" panose="020F0502020204030203" pitchFamily="34" charset="0"/>
              <a:sym typeface="Raleway"/>
            </a:endParaRPr>
          </a:p>
          <a:p>
            <a:pPr marL="285750" indent="-285750">
              <a:lnSpc>
                <a:spcPct val="150000"/>
              </a:lnSpc>
              <a:buClr>
                <a:srgbClr val="0C0C0C"/>
              </a:buClr>
              <a:buSzPts val="1300"/>
              <a:buFont typeface="Arial" panose="020B0604020202020204" pitchFamily="34" charset="0"/>
              <a:buChar char="•"/>
            </a:pPr>
            <a:r>
              <a:rPr lang="en-US" sz="13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Innovative products or innovative selling? Are we really designing products for customers or simply for businesses?</a:t>
            </a:r>
            <a:endParaRPr lang="en-US" sz="1300" dirty="0">
              <a:solidFill>
                <a:srgbClr val="0C0C0C"/>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Clr>
                <a:srgbClr val="0C0C0C"/>
              </a:buClr>
              <a:buSzPts val="1300"/>
              <a:buFont typeface="Arial" panose="020B0604020202020204" pitchFamily="34" charset="0"/>
              <a:buChar char="•"/>
            </a:pPr>
            <a:r>
              <a:rPr lang="en-US" sz="13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Selling Wealth to the wealthy= can we truly act as financial advisors for a broad spectrum of customers?</a:t>
            </a:r>
            <a:endParaRPr lang="en-US" sz="1300" dirty="0">
              <a:solidFill>
                <a:srgbClr val="0C0C0C"/>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Clr>
                <a:srgbClr val="0C0C0C"/>
              </a:buClr>
              <a:buSzPts val="1300"/>
              <a:buFont typeface="Arial" panose="020B0604020202020204" pitchFamily="34" charset="0"/>
              <a:buChar char="•"/>
            </a:pPr>
            <a:r>
              <a:rPr lang="en-US" sz="13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Insurance has been around for decades- are we going to see any radical changes in the industry going forward?</a:t>
            </a:r>
            <a:endParaRPr lang="en-US" sz="1300"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cxnSp>
        <p:nvCxnSpPr>
          <p:cNvPr id="108" name="Google Shape;108;p4"/>
          <p:cNvCxnSpPr/>
          <p:nvPr/>
        </p:nvCxnSpPr>
        <p:spPr>
          <a:xfrm>
            <a:off x="746425" y="3312524"/>
            <a:ext cx="4899850" cy="0"/>
          </a:xfrm>
          <a:prstGeom prst="straightConnector1">
            <a:avLst/>
          </a:prstGeom>
          <a:noFill/>
          <a:ln w="38100" cap="flat" cmpd="sng">
            <a:solidFill>
              <a:srgbClr val="062043"/>
            </a:solidFill>
            <a:prstDash val="solid"/>
            <a:miter lim="800000"/>
            <a:headEnd type="none" w="sm" len="sm"/>
            <a:tailEnd type="none" w="sm" len="sm"/>
          </a:ln>
        </p:spPr>
      </p:cxnSp>
      <p:sp>
        <p:nvSpPr>
          <p:cNvPr id="110" name="Google Shape;110;p4"/>
          <p:cNvSpPr txBox="1"/>
          <p:nvPr/>
        </p:nvSpPr>
        <p:spPr>
          <a:xfrm>
            <a:off x="0" y="798214"/>
            <a:ext cx="91065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dirty="0">
                <a:solidFill>
                  <a:srgbClr val="FFC107"/>
                </a:solidFill>
                <a:effectLst>
                  <a:outerShdw blurRad="38100" dist="38100" dir="2700000" algn="tl">
                    <a:srgbClr val="000000">
                      <a:alpha val="43137"/>
                    </a:srgbClr>
                  </a:outerShdw>
                </a:effectLst>
                <a:latin typeface="Raleway"/>
                <a:ea typeface="Raleway"/>
                <a:cs typeface="Raleway"/>
                <a:sym typeface="Raleway"/>
              </a:rPr>
              <a:t>3</a:t>
            </a:r>
            <a:endParaRPr sz="5400" dirty="0">
              <a:solidFill>
                <a:srgbClr val="FFC107"/>
              </a:solidFill>
              <a:effectLst>
                <a:outerShdw blurRad="38100" dist="38100" dir="2700000" algn="tl">
                  <a:srgbClr val="000000">
                    <a:alpha val="43137"/>
                  </a:srgbClr>
                </a:outerShdw>
              </a:effectLst>
              <a:latin typeface="Raleway"/>
              <a:ea typeface="Raleway"/>
              <a:cs typeface="Raleway"/>
              <a:sym typeface="Raleway"/>
            </a:endParaRPr>
          </a:p>
        </p:txBody>
      </p:sp>
      <p:sp>
        <p:nvSpPr>
          <p:cNvPr id="9" name="Google Shape;105;p4"/>
          <p:cNvSpPr/>
          <p:nvPr/>
        </p:nvSpPr>
        <p:spPr>
          <a:xfrm>
            <a:off x="6400439" y="3262408"/>
            <a:ext cx="5220929" cy="3240360"/>
          </a:xfrm>
          <a:prstGeom prst="rect">
            <a:avLst/>
          </a:prstGeom>
          <a:solidFill>
            <a:srgbClr val="FFC107">
              <a:alpha val="9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Lato"/>
              <a:ea typeface="Lato"/>
              <a:cs typeface="Lato"/>
              <a:sym typeface="Lato"/>
            </a:endParaRPr>
          </a:p>
        </p:txBody>
      </p:sp>
      <p:sp>
        <p:nvSpPr>
          <p:cNvPr id="18" name="Google Shape;107;p4"/>
          <p:cNvSpPr txBox="1"/>
          <p:nvPr/>
        </p:nvSpPr>
        <p:spPr>
          <a:xfrm>
            <a:off x="6631313" y="5013853"/>
            <a:ext cx="4970931" cy="1538842"/>
          </a:xfrm>
          <a:prstGeom prst="rect">
            <a:avLst/>
          </a:prstGeom>
          <a:noFill/>
          <a:ln>
            <a:noFill/>
          </a:ln>
        </p:spPr>
        <p:txBody>
          <a:bodyPr spcFirstLastPara="1" wrap="square" lIns="91425" tIns="45700" rIns="91425" bIns="45700" anchor="t" anchorCtr="0">
            <a:spAutoFit/>
          </a:bodyPr>
          <a:lstStyle/>
          <a:p>
            <a:pPr lvl="0" fontAlgn="ct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Shazia</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Khurram </a:t>
            </a:r>
            <a:r>
              <a:rPr lang="en-US"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200" i="1" dirty="0">
                <a:solidFill>
                  <a:srgbClr val="0C0C0C"/>
                </a:solidFill>
                <a:latin typeface="Lato" panose="020F0502020204030203" pitchFamily="34" charset="0"/>
                <a:ea typeface="Lato" panose="020F0502020204030203" pitchFamily="34" charset="0"/>
                <a:cs typeface="Lato" panose="020F0502020204030203" pitchFamily="34" charset="0"/>
              </a:rPr>
              <a:t>Head of Branch &amp; Priority Banking, Meezan Bank</a:t>
            </a:r>
          </a:p>
          <a:p>
            <a:pPr lvl="0" fontAlgn="ct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Zaigham</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Sheriff </a:t>
            </a:r>
            <a:r>
              <a:rPr lang="en-US" sz="1200" i="1" dirty="0">
                <a:solidFill>
                  <a:srgbClr val="0C0C0C"/>
                </a:solidFill>
                <a:latin typeface="Lato" panose="020F0502020204030203" pitchFamily="34" charset="0"/>
                <a:ea typeface="Lato" panose="020F0502020204030203" pitchFamily="34" charset="0"/>
                <a:cs typeface="Lato" panose="020F0502020204030203" pitchFamily="34" charset="0"/>
              </a:rPr>
              <a:t>- Head Wealth &amp; Premier Banking, Bank Alfalah</a:t>
            </a:r>
          </a:p>
          <a:p>
            <a:pPr lvl="0" fontAlgn="ct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Zeeshan </a:t>
            </a: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Quddus</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dirty="0">
                <a:solidFill>
                  <a:srgbClr val="0C0C0C"/>
                </a:solidFill>
                <a:latin typeface="Lato" panose="020F0502020204030203" pitchFamily="34" charset="0"/>
                <a:ea typeface="Lato" panose="020F0502020204030203" pitchFamily="34" charset="0"/>
                <a:cs typeface="Lato" panose="020F0502020204030203" pitchFamily="34" charset="0"/>
              </a:rPr>
              <a:t>-</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200" i="1" dirty="0">
                <a:solidFill>
                  <a:srgbClr val="0C0C0C"/>
                </a:solidFill>
                <a:latin typeface="Lato" panose="020F0502020204030203" pitchFamily="34" charset="0"/>
                <a:ea typeface="Lato" panose="020F0502020204030203" pitchFamily="34" charset="0"/>
                <a:cs typeface="Lato" panose="020F0502020204030203" pitchFamily="34" charset="0"/>
              </a:rPr>
              <a:t>Chief BDO, UBL Fund Managers</a:t>
            </a:r>
          </a:p>
          <a:p>
            <a:pPr fontAlgn="ct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Asim</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Hafeez Qureshi</a:t>
            </a:r>
            <a:r>
              <a:rPr lang="en-US" sz="12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200" dirty="0">
                <a:solidFill>
                  <a:srgbClr val="0C0C0C"/>
                </a:solidFill>
                <a:latin typeface="Lato" panose="020F0502020204030203" pitchFamily="34" charset="0"/>
                <a:ea typeface="Lato" panose="020F0502020204030203" pitchFamily="34" charset="0"/>
                <a:cs typeface="Lato" panose="020F0502020204030203" pitchFamily="34" charset="0"/>
              </a:rPr>
              <a:t>-</a:t>
            </a:r>
            <a:r>
              <a:rPr lang="en-US" sz="12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200" i="1" dirty="0">
                <a:solidFill>
                  <a:srgbClr val="0C0C0C"/>
                </a:solidFill>
                <a:latin typeface="Lato" panose="020F0502020204030203" pitchFamily="34" charset="0"/>
                <a:ea typeface="Lato" panose="020F0502020204030203" pitchFamily="34" charset="0"/>
                <a:cs typeface="Lato" panose="020F0502020204030203" pitchFamily="34" charset="0"/>
              </a:rPr>
              <a:t>Head of Product &amp; Analytics, JS Bank</a:t>
            </a:r>
          </a:p>
          <a:p>
            <a:pPr fontAlgn="ct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Sarah Irfan </a:t>
            </a:r>
            <a:r>
              <a:rPr lang="en-US" sz="1200" dirty="0">
                <a:solidFill>
                  <a:srgbClr val="0C0C0C"/>
                </a:solidFill>
                <a:latin typeface="Lato" panose="020F0502020204030203" pitchFamily="34" charset="0"/>
                <a:ea typeface="Lato" panose="020F0502020204030203" pitchFamily="34" charset="0"/>
                <a:cs typeface="Lato" panose="020F0502020204030203" pitchFamily="34" charset="0"/>
              </a:rPr>
              <a:t>-</a:t>
            </a:r>
            <a:r>
              <a:rPr lang="en-US" sz="12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200" i="1" dirty="0">
                <a:solidFill>
                  <a:srgbClr val="0C0C0C"/>
                </a:solidFill>
                <a:latin typeface="Lato" panose="020F0502020204030203" pitchFamily="34" charset="0"/>
                <a:ea typeface="Lato" panose="020F0502020204030203" pitchFamily="34" charset="0"/>
                <a:cs typeface="Lato" panose="020F0502020204030203" pitchFamily="34" charset="0"/>
              </a:rPr>
              <a:t>Head Liabilities &amp; Bancassurance, HMB</a:t>
            </a:r>
          </a:p>
          <a:p>
            <a:pPr fontAlgn="ctr"/>
            <a:endParaRPr lang="en-US" sz="1200" i="1" dirty="0">
              <a:solidFill>
                <a:srgbClr val="0C0C0C"/>
              </a:solidFill>
              <a:latin typeface="Lato" panose="020F0502020204030203" pitchFamily="34" charset="0"/>
              <a:ea typeface="Lato" panose="020F0502020204030203" pitchFamily="34" charset="0"/>
              <a:cs typeface="Lato" panose="020F0502020204030203" pitchFamily="34" charset="0"/>
            </a:endParaRPr>
          </a:p>
          <a:p>
            <a:pPr fontAlgn="ctr"/>
            <a:endParaRPr lang="en-US" sz="1200" i="1"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cxnSp>
        <p:nvCxnSpPr>
          <p:cNvPr id="19" name="Google Shape;108;p4"/>
          <p:cNvCxnSpPr/>
          <p:nvPr/>
        </p:nvCxnSpPr>
        <p:spPr>
          <a:xfrm>
            <a:off x="6631264" y="4899553"/>
            <a:ext cx="4735236" cy="0"/>
          </a:xfrm>
          <a:prstGeom prst="straightConnector1">
            <a:avLst/>
          </a:prstGeom>
          <a:noFill/>
          <a:ln w="38100" cap="flat" cmpd="sng">
            <a:solidFill>
              <a:srgbClr val="062043"/>
            </a:solidFill>
            <a:prstDash val="solid"/>
            <a:miter lim="800000"/>
            <a:headEnd type="none" w="sm" len="sm"/>
            <a:tailEnd type="none" w="sm" len="sm"/>
          </a:ln>
        </p:spPr>
      </p:cxnSp>
      <p:cxnSp>
        <p:nvCxnSpPr>
          <p:cNvPr id="21" name="Google Shape;108;p4"/>
          <p:cNvCxnSpPr/>
          <p:nvPr/>
        </p:nvCxnSpPr>
        <p:spPr>
          <a:xfrm>
            <a:off x="6629843" y="3930128"/>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22" name="Google Shape;107;p4"/>
          <p:cNvSpPr txBox="1"/>
          <p:nvPr/>
        </p:nvSpPr>
        <p:spPr>
          <a:xfrm>
            <a:off x="6631314" y="3948388"/>
            <a:ext cx="4899850" cy="338514"/>
          </a:xfrm>
          <a:prstGeom prst="rect">
            <a:avLst/>
          </a:prstGeom>
          <a:noFill/>
          <a:ln>
            <a:noFill/>
          </a:ln>
        </p:spPr>
        <p:txBody>
          <a:bodyPr spcFirstLastPara="1" wrap="square" lIns="91425" tIns="45700" rIns="91425" bIns="45700" anchor="t" anchorCtr="0">
            <a:spAutoFit/>
          </a:bodyPr>
          <a:lstStyle/>
          <a:p>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sym typeface="Raleway"/>
              </a:rPr>
              <a:t>Raeda</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Latif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ED &amp; Country Head CABM, SCB Pak</a:t>
            </a:r>
          </a:p>
        </p:txBody>
      </p:sp>
      <p:sp>
        <p:nvSpPr>
          <p:cNvPr id="26" name="Google Shape;109;p4"/>
          <p:cNvSpPr txBox="1"/>
          <p:nvPr/>
        </p:nvSpPr>
        <p:spPr>
          <a:xfrm>
            <a:off x="6621752" y="3575496"/>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MODERATOR</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7" name="Google Shape;109;p4"/>
          <p:cNvSpPr txBox="1"/>
          <p:nvPr/>
        </p:nvSpPr>
        <p:spPr>
          <a:xfrm>
            <a:off x="6629843" y="4547921"/>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PANELISTS</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1" name="Google Shape;105;p4"/>
          <p:cNvSpPr/>
          <p:nvPr/>
        </p:nvSpPr>
        <p:spPr>
          <a:xfrm>
            <a:off x="6400439" y="998665"/>
            <a:ext cx="5220929" cy="2132478"/>
          </a:xfrm>
          <a:prstGeom prst="rect">
            <a:avLst/>
          </a:prstGeom>
          <a:solidFill>
            <a:srgbClr val="FFC107">
              <a:alpha val="9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cxnSp>
        <p:nvCxnSpPr>
          <p:cNvPr id="32" name="Google Shape;108;p4"/>
          <p:cNvCxnSpPr/>
          <p:nvPr/>
        </p:nvCxnSpPr>
        <p:spPr>
          <a:xfrm>
            <a:off x="6620281" y="2580964"/>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33" name="Google Shape;107;p4"/>
          <p:cNvSpPr txBox="1"/>
          <p:nvPr/>
        </p:nvSpPr>
        <p:spPr>
          <a:xfrm>
            <a:off x="6621752" y="2599224"/>
            <a:ext cx="4899850" cy="338514"/>
          </a:xfrm>
          <a:prstGeom prst="rect">
            <a:avLst/>
          </a:prstGeom>
          <a:noFill/>
          <a:ln>
            <a:noFill/>
          </a:ln>
        </p:spPr>
        <p:txBody>
          <a:bodyPr spcFirstLastPara="1" wrap="square" lIns="91425" tIns="45700" rIns="91425" bIns="45700" anchor="t" anchorCtr="0">
            <a:spAutoFit/>
          </a:bodyPr>
          <a:lstStyle/>
          <a:p>
            <a:pPr lvl="0"/>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Muhammad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sym typeface="Raleway"/>
              </a:rPr>
              <a:t>Aminuddin</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CEO TPL Insurance</a:t>
            </a:r>
            <a:endParaRPr lang="en-US" i="1"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34" name="Google Shape;109;p4"/>
          <p:cNvSpPr txBox="1"/>
          <p:nvPr/>
        </p:nvSpPr>
        <p:spPr>
          <a:xfrm>
            <a:off x="6612190" y="2226332"/>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FIRESIDE CHAT WITH</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cxnSp>
        <p:nvCxnSpPr>
          <p:cNvPr id="36" name="Google Shape;108;p4"/>
          <p:cNvCxnSpPr/>
          <p:nvPr/>
        </p:nvCxnSpPr>
        <p:spPr>
          <a:xfrm>
            <a:off x="6629843" y="1728571"/>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37" name="Google Shape;107;p4"/>
          <p:cNvSpPr txBox="1"/>
          <p:nvPr/>
        </p:nvSpPr>
        <p:spPr>
          <a:xfrm>
            <a:off x="6631314" y="1746831"/>
            <a:ext cx="4899850" cy="338514"/>
          </a:xfrm>
          <a:prstGeom prst="rect">
            <a:avLst/>
          </a:prstGeom>
          <a:noFill/>
          <a:ln>
            <a:noFill/>
          </a:ln>
        </p:spPr>
        <p:txBody>
          <a:bodyPr spcFirstLastPara="1" wrap="square" lIns="91425" tIns="45700" rIns="91425" bIns="45700" anchor="t" anchorCtr="0">
            <a:spAutoFit/>
          </a:bodyPr>
          <a:lstStyle/>
          <a:p>
            <a:pPr lvl="0"/>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12:25- 1:30</a:t>
            </a:r>
            <a:endParaRPr lang="en-US" sz="1600"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38" name="Google Shape;109;p4"/>
          <p:cNvSpPr txBox="1"/>
          <p:nvPr/>
        </p:nvSpPr>
        <p:spPr>
          <a:xfrm>
            <a:off x="6621752" y="1373939"/>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TIMING</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5" name="Google Shape;109;p4"/>
          <p:cNvSpPr txBox="1"/>
          <p:nvPr/>
        </p:nvSpPr>
        <p:spPr>
          <a:xfrm>
            <a:off x="589755" y="498392"/>
            <a:ext cx="3743094" cy="507791"/>
          </a:xfrm>
          <a:prstGeom prst="rect">
            <a:avLst/>
          </a:prstGeom>
          <a:solidFill>
            <a:srgbClr val="FFC107"/>
          </a:solidFill>
          <a:ln>
            <a:noFill/>
          </a:ln>
        </p:spPr>
        <p:txBody>
          <a:bodyPr spcFirstLastPara="1" wrap="square" lIns="91425" tIns="45700" rIns="91425" bIns="45700" anchor="ctr" anchorCtr="0">
            <a:spAutoFit/>
          </a:bodyPr>
          <a:lstStyle/>
          <a:p>
            <a:pPr lvl="0">
              <a:lnSpc>
                <a:spcPct val="150000"/>
              </a:lnSpc>
            </a:pPr>
            <a:r>
              <a:rPr lang="en-US" sz="900" b="1" dirty="0">
                <a:solidFill>
                  <a:srgbClr val="062043"/>
                </a:solidFill>
                <a:latin typeface="Raleway"/>
                <a:ea typeface="Raleway"/>
                <a:cs typeface="Raleway"/>
                <a:sym typeface="Raleway"/>
              </a:rPr>
              <a:t>REPRESENTATIVES OF AMC'S &amp; INSURANCE COMPANIES, PREMIUM SEGMENT HEADS OF BANKS</a:t>
            </a:r>
            <a:endParaRPr lang="en-US" sz="9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212426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28" name="Google Shape;137;p7"/>
          <p:cNvPicPr preferRelativeResize="0"/>
          <p:nvPr/>
        </p:nvPicPr>
        <p:blipFill rotWithShape="1">
          <a:blip r:embed="rId3">
            <a:alphaModFix/>
          </a:blip>
          <a:srcRect t="46278" b="10388"/>
          <a:stretch/>
        </p:blipFill>
        <p:spPr>
          <a:xfrm>
            <a:off x="0" y="-1"/>
            <a:ext cx="12283071" cy="7000875"/>
          </a:xfrm>
          <a:prstGeom prst="rect">
            <a:avLst/>
          </a:prstGeom>
          <a:noFill/>
          <a:ln>
            <a:noFill/>
          </a:ln>
        </p:spPr>
      </p:pic>
      <p:sp>
        <p:nvSpPr>
          <p:cNvPr id="105" name="Google Shape;105;p4"/>
          <p:cNvSpPr/>
          <p:nvPr/>
        </p:nvSpPr>
        <p:spPr>
          <a:xfrm>
            <a:off x="589755" y="1049311"/>
            <a:ext cx="5220929" cy="5443564"/>
          </a:xfrm>
          <a:prstGeom prst="rect">
            <a:avLst/>
          </a:prstGeom>
          <a:solidFill>
            <a:srgbClr val="F8F8F8">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sp>
        <p:nvSpPr>
          <p:cNvPr id="106" name="Google Shape;106;p4"/>
          <p:cNvSpPr txBox="1">
            <a:spLocks noGrp="1"/>
          </p:cNvSpPr>
          <p:nvPr>
            <p:ph type="title"/>
          </p:nvPr>
        </p:nvSpPr>
        <p:spPr>
          <a:xfrm>
            <a:off x="746425" y="1198362"/>
            <a:ext cx="4899850" cy="1863337"/>
          </a:xfrm>
          <a:prstGeom prst="rect">
            <a:avLst/>
          </a:prstGeom>
          <a:noFill/>
          <a:ln>
            <a:noFill/>
          </a:ln>
        </p:spPr>
        <p:txBody>
          <a:bodyPr spcFirstLastPara="1" wrap="square" lIns="91425" tIns="45700" rIns="91425" bIns="45700" anchor="t" anchorCtr="0">
            <a:noAutofit/>
          </a:bodyPr>
          <a:lstStyle/>
          <a:p>
            <a:pPr>
              <a:buClr>
                <a:srgbClr val="062043"/>
              </a:buClr>
              <a:buSzPts val="3200"/>
            </a:pPr>
            <a:r>
              <a:rPr lang="en-US" sz="3200" b="1" dirty="0">
                <a:solidFill>
                  <a:srgbClr val="062043"/>
                </a:solidFill>
                <a:latin typeface="Raleway" pitchFamily="2" charset="0"/>
              </a:rPr>
              <a:t>RETAIL OUTSIDE OF BANKING </a:t>
            </a:r>
            <a:br>
              <a:rPr lang="en-US" sz="6000" b="1" dirty="0">
                <a:solidFill>
                  <a:srgbClr val="062043"/>
                </a:solidFill>
                <a:latin typeface="Raleway" pitchFamily="2" charset="0"/>
              </a:rPr>
            </a:br>
            <a:r>
              <a:rPr lang="en-US" sz="2000" i="1" dirty="0">
                <a:solidFill>
                  <a:srgbClr val="062043"/>
                </a:solidFill>
                <a:latin typeface="Raleway" pitchFamily="2" charset="0"/>
              </a:rPr>
              <a:t>Discovering wonderland-through the looking glass</a:t>
            </a:r>
            <a:endParaRPr sz="2000" i="1" dirty="0">
              <a:solidFill>
                <a:srgbClr val="062043"/>
              </a:solidFill>
              <a:latin typeface="Raleway" pitchFamily="2" charset="0"/>
            </a:endParaRPr>
          </a:p>
        </p:txBody>
      </p:sp>
      <p:sp>
        <p:nvSpPr>
          <p:cNvPr id="107" name="Google Shape;107;p4"/>
          <p:cNvSpPr txBox="1"/>
          <p:nvPr/>
        </p:nvSpPr>
        <p:spPr>
          <a:xfrm>
            <a:off x="746426" y="3426824"/>
            <a:ext cx="4899850" cy="3093114"/>
          </a:xfrm>
          <a:prstGeom prst="rect">
            <a:avLst/>
          </a:prstGeom>
          <a:noFill/>
          <a:ln>
            <a:noFill/>
          </a:ln>
        </p:spPr>
        <p:txBody>
          <a:bodyPr spcFirstLastPara="1" wrap="square" lIns="91425" tIns="45700" rIns="91425" bIns="45700" anchor="t" anchorCtr="0">
            <a:spAutoFit/>
          </a:bodyPr>
          <a:lstStyle/>
          <a:p>
            <a:pPr lvl="0">
              <a:lnSpc>
                <a:spcPct val="150000"/>
              </a:lnSpc>
              <a:buClr>
                <a:srgbClr val="0C0C0C"/>
              </a:buClr>
              <a:buSzPts val="1300"/>
            </a:pPr>
            <a:r>
              <a:rPr lang="en-US" sz="13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A dive into the retail world outside of banking. A chance to parley with leaders of retail giants across Pakistan and discovering common grounds. How is that they are delivering ace customer service and customer experience while banks remain challenged?</a:t>
            </a:r>
            <a:endParaRPr lang="en-US" sz="1200" dirty="0">
              <a:latin typeface="Lato" panose="020F0502020204030203" pitchFamily="34" charset="0"/>
              <a:ea typeface="Lato" panose="020F0502020204030203" pitchFamily="34" charset="0"/>
              <a:cs typeface="Lato" panose="020F0502020204030203" pitchFamily="34" charset="0"/>
            </a:endParaRPr>
          </a:p>
          <a:p>
            <a:pPr marL="285750" lvl="0" indent="-285750">
              <a:lnSpc>
                <a:spcPct val="150000"/>
              </a:lnSpc>
              <a:buClr>
                <a:srgbClr val="0C0C0C"/>
              </a:buClr>
              <a:buSzPts val="1300"/>
              <a:buFont typeface="Arial" panose="020B0604020202020204" pitchFamily="34" charset="0"/>
              <a:buChar char="•"/>
            </a:pPr>
            <a:r>
              <a:rPr lang="en-US" sz="13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Justifying real estate vs digital estate.</a:t>
            </a:r>
            <a:endParaRPr lang="en-US" sz="1200" dirty="0">
              <a:latin typeface="Lato" panose="020F0502020204030203" pitchFamily="34" charset="0"/>
              <a:ea typeface="Lato" panose="020F0502020204030203" pitchFamily="34" charset="0"/>
              <a:cs typeface="Lato" panose="020F0502020204030203" pitchFamily="34" charset="0"/>
            </a:endParaRPr>
          </a:p>
          <a:p>
            <a:pPr marL="285750" lvl="0" indent="-285750">
              <a:lnSpc>
                <a:spcPct val="150000"/>
              </a:lnSpc>
              <a:buClr>
                <a:srgbClr val="0C0C0C"/>
              </a:buClr>
              <a:buSzPts val="1300"/>
              <a:buFont typeface="Arial" panose="020B0604020202020204" pitchFamily="34" charset="0"/>
              <a:buChar char="•"/>
            </a:pPr>
            <a:r>
              <a:rPr lang="en-US" sz="13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Customer segmentation</a:t>
            </a:r>
            <a:endParaRPr lang="en-US" sz="1200" dirty="0">
              <a:latin typeface="Lato" panose="020F0502020204030203" pitchFamily="34" charset="0"/>
              <a:ea typeface="Lato" panose="020F0502020204030203" pitchFamily="34" charset="0"/>
              <a:cs typeface="Lato" panose="020F0502020204030203" pitchFamily="34" charset="0"/>
            </a:endParaRPr>
          </a:p>
          <a:p>
            <a:pPr marL="285750" lvl="0" indent="-285750">
              <a:lnSpc>
                <a:spcPct val="150000"/>
              </a:lnSpc>
              <a:buClr>
                <a:srgbClr val="0C0C0C"/>
              </a:buClr>
              <a:buSzPts val="1300"/>
              <a:buFont typeface="Arial" panose="020B0604020202020204" pitchFamily="34" charset="0"/>
              <a:buChar char="•"/>
            </a:pPr>
            <a:r>
              <a:rPr lang="en-US" sz="13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Innovative payment solutions</a:t>
            </a:r>
            <a:endParaRPr lang="en-US" sz="1200" dirty="0">
              <a:latin typeface="Lato" panose="020F0502020204030203" pitchFamily="34" charset="0"/>
              <a:ea typeface="Lato" panose="020F0502020204030203" pitchFamily="34" charset="0"/>
              <a:cs typeface="Lato" panose="020F0502020204030203" pitchFamily="34" charset="0"/>
            </a:endParaRPr>
          </a:p>
          <a:p>
            <a:pPr marL="285750" lvl="0" indent="-285750">
              <a:lnSpc>
                <a:spcPct val="150000"/>
              </a:lnSpc>
              <a:buClr>
                <a:srgbClr val="0C0C0C"/>
              </a:buClr>
              <a:buSzPts val="1300"/>
              <a:buFont typeface="Arial" panose="020B0604020202020204" pitchFamily="34" charset="0"/>
              <a:buChar char="•"/>
            </a:pPr>
            <a:r>
              <a:rPr lang="en-US" sz="13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The Sacred Sales Funnel</a:t>
            </a:r>
            <a:endParaRPr lang="en-US" sz="1200" dirty="0">
              <a:latin typeface="Lato" panose="020F0502020204030203" pitchFamily="34" charset="0"/>
              <a:ea typeface="Lato" panose="020F0502020204030203" pitchFamily="34" charset="0"/>
              <a:cs typeface="Lato" panose="020F0502020204030203" pitchFamily="34" charset="0"/>
            </a:endParaRPr>
          </a:p>
          <a:p>
            <a:pPr marL="285750" lvl="0" indent="-285750">
              <a:lnSpc>
                <a:spcPct val="150000"/>
              </a:lnSpc>
              <a:buClr>
                <a:srgbClr val="0C0C0C"/>
              </a:buClr>
              <a:buSzPts val="1300"/>
              <a:buFont typeface="Arial" panose="020B0604020202020204" pitchFamily="34" charset="0"/>
              <a:buChar char="•"/>
            </a:pPr>
            <a:r>
              <a:rPr lang="en-US" sz="13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Forecast for the virtual customers</a:t>
            </a:r>
            <a:endParaRPr lang="en-US" sz="1200" dirty="0">
              <a:latin typeface="Lato" panose="020F0502020204030203" pitchFamily="34" charset="0"/>
              <a:ea typeface="Lato" panose="020F0502020204030203" pitchFamily="34" charset="0"/>
              <a:cs typeface="Lato" panose="020F0502020204030203" pitchFamily="34" charset="0"/>
            </a:endParaRPr>
          </a:p>
        </p:txBody>
      </p:sp>
      <p:cxnSp>
        <p:nvCxnSpPr>
          <p:cNvPr id="108" name="Google Shape;108;p4"/>
          <p:cNvCxnSpPr/>
          <p:nvPr/>
        </p:nvCxnSpPr>
        <p:spPr>
          <a:xfrm>
            <a:off x="746425" y="3312524"/>
            <a:ext cx="4899850" cy="0"/>
          </a:xfrm>
          <a:prstGeom prst="straightConnector1">
            <a:avLst/>
          </a:prstGeom>
          <a:noFill/>
          <a:ln w="38100" cap="flat" cmpd="sng">
            <a:solidFill>
              <a:srgbClr val="062043"/>
            </a:solidFill>
            <a:prstDash val="solid"/>
            <a:miter lim="800000"/>
            <a:headEnd type="none" w="sm" len="sm"/>
            <a:tailEnd type="none" w="sm" len="sm"/>
          </a:ln>
        </p:spPr>
      </p:cxnSp>
      <p:sp>
        <p:nvSpPr>
          <p:cNvPr id="110" name="Google Shape;110;p4"/>
          <p:cNvSpPr txBox="1"/>
          <p:nvPr/>
        </p:nvSpPr>
        <p:spPr>
          <a:xfrm>
            <a:off x="0" y="798214"/>
            <a:ext cx="91065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dirty="0">
                <a:solidFill>
                  <a:srgbClr val="FFC107"/>
                </a:solidFill>
                <a:effectLst>
                  <a:outerShdw blurRad="38100" dist="38100" dir="2700000" algn="tl">
                    <a:srgbClr val="000000">
                      <a:alpha val="43137"/>
                    </a:srgbClr>
                  </a:outerShdw>
                </a:effectLst>
                <a:latin typeface="Raleway"/>
                <a:ea typeface="Raleway"/>
                <a:cs typeface="Raleway"/>
                <a:sym typeface="Raleway"/>
              </a:rPr>
              <a:t>4</a:t>
            </a:r>
            <a:endParaRPr sz="5400" dirty="0">
              <a:solidFill>
                <a:srgbClr val="FFC107"/>
              </a:solidFill>
              <a:effectLst>
                <a:outerShdw blurRad="38100" dist="38100" dir="2700000" algn="tl">
                  <a:srgbClr val="000000">
                    <a:alpha val="43137"/>
                  </a:srgbClr>
                </a:outerShdw>
              </a:effectLst>
              <a:latin typeface="Raleway"/>
              <a:ea typeface="Raleway"/>
              <a:cs typeface="Raleway"/>
              <a:sym typeface="Raleway"/>
            </a:endParaRPr>
          </a:p>
        </p:txBody>
      </p:sp>
      <p:sp>
        <p:nvSpPr>
          <p:cNvPr id="9" name="Google Shape;105;p4"/>
          <p:cNvSpPr/>
          <p:nvPr/>
        </p:nvSpPr>
        <p:spPr>
          <a:xfrm>
            <a:off x="6400439" y="3262408"/>
            <a:ext cx="5220929" cy="3240360"/>
          </a:xfrm>
          <a:prstGeom prst="rect">
            <a:avLst/>
          </a:prstGeom>
          <a:solidFill>
            <a:srgbClr val="FFC107">
              <a:alpha val="9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Lato"/>
              <a:ea typeface="Lato"/>
              <a:cs typeface="Lato"/>
              <a:sym typeface="Lato"/>
            </a:endParaRPr>
          </a:p>
        </p:txBody>
      </p:sp>
      <p:sp>
        <p:nvSpPr>
          <p:cNvPr id="18" name="Google Shape;107;p4"/>
          <p:cNvSpPr txBox="1"/>
          <p:nvPr/>
        </p:nvSpPr>
        <p:spPr>
          <a:xfrm>
            <a:off x="6631314" y="5013853"/>
            <a:ext cx="4899850" cy="1077178"/>
          </a:xfrm>
          <a:prstGeom prst="rect">
            <a:avLst/>
          </a:prstGeom>
          <a:noFill/>
          <a:ln>
            <a:noFill/>
          </a:ln>
        </p:spPr>
        <p:txBody>
          <a:bodyPr spcFirstLastPara="1" wrap="square" lIns="91425" tIns="45700" rIns="91425" bIns="45700" anchor="t" anchorCtr="0">
            <a:spAutoFit/>
          </a:bodyPr>
          <a:lstStyle/>
          <a:p>
            <a:pPr fontAlgn="ct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Amir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sym typeface="Raleway"/>
              </a:rPr>
              <a:t>Paracha</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CEO Unilever</a:t>
            </a:r>
            <a:endParaRPr lang="en-US" i="1" dirty="0">
              <a:solidFill>
                <a:srgbClr val="0C0C0C"/>
              </a:solidFill>
              <a:latin typeface="Lato" panose="020F0502020204030203" pitchFamily="34" charset="0"/>
              <a:ea typeface="Lato" panose="020F0502020204030203" pitchFamily="34" charset="0"/>
              <a:cs typeface="Lato" panose="020F0502020204030203" pitchFamily="34" charset="0"/>
            </a:endParaRPr>
          </a:p>
          <a:p>
            <a:pPr lvl="0" fontAlgn="ct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rPr>
              <a:t>Muntaqa</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rPr>
              <a:t>Paracha</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CEO, </a:t>
            </a:r>
            <a:r>
              <a:rPr lang="en-US" i="1" dirty="0" err="1">
                <a:solidFill>
                  <a:srgbClr val="0C0C0C"/>
                </a:solidFill>
                <a:latin typeface="Lato" panose="020F0502020204030203" pitchFamily="34" charset="0"/>
                <a:ea typeface="Lato" panose="020F0502020204030203" pitchFamily="34" charset="0"/>
                <a:cs typeface="Lato" panose="020F0502020204030203" pitchFamily="34" charset="0"/>
              </a:rPr>
              <a:t>Foodpanda</a:t>
            </a:r>
            <a:endParaRPr lang="en-US" i="1" dirty="0">
              <a:solidFill>
                <a:srgbClr val="0C0C0C"/>
              </a:solidFill>
              <a:latin typeface="Lato" panose="020F0502020204030203" pitchFamily="34" charset="0"/>
              <a:ea typeface="Lato" panose="020F0502020204030203" pitchFamily="34" charset="0"/>
              <a:cs typeface="Lato" panose="020F0502020204030203" pitchFamily="34" charset="0"/>
            </a:endParaRPr>
          </a:p>
          <a:p>
            <a:pPr lvl="0" fontAlgn="ct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rPr>
              <a:t>Sammer</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Sultan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Co-Chairwoman, Shan Foods</a:t>
            </a:r>
          </a:p>
          <a:p>
            <a:pPr fontAlgn="ct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rPr>
              <a:t>Arif</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Lakhani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Co Founder, </a:t>
            </a:r>
            <a:r>
              <a:rPr lang="en-US" i="1" dirty="0" err="1">
                <a:solidFill>
                  <a:srgbClr val="0C0C0C"/>
                </a:solidFill>
                <a:latin typeface="Lato" panose="020F0502020204030203" pitchFamily="34" charset="0"/>
                <a:ea typeface="Lato" panose="020F0502020204030203" pitchFamily="34" charset="0"/>
                <a:cs typeface="Lato" panose="020F0502020204030203" pitchFamily="34" charset="0"/>
              </a:rPr>
              <a:t>Qistbazaar</a:t>
            </a:r>
            <a:endParaRPr lang="en-US" i="1"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cxnSp>
        <p:nvCxnSpPr>
          <p:cNvPr id="19" name="Google Shape;108;p4"/>
          <p:cNvCxnSpPr/>
          <p:nvPr/>
        </p:nvCxnSpPr>
        <p:spPr>
          <a:xfrm>
            <a:off x="6631264" y="4899553"/>
            <a:ext cx="4735236" cy="0"/>
          </a:xfrm>
          <a:prstGeom prst="straightConnector1">
            <a:avLst/>
          </a:prstGeom>
          <a:noFill/>
          <a:ln w="38100" cap="flat" cmpd="sng">
            <a:solidFill>
              <a:srgbClr val="062043"/>
            </a:solidFill>
            <a:prstDash val="solid"/>
            <a:miter lim="800000"/>
            <a:headEnd type="none" w="sm" len="sm"/>
            <a:tailEnd type="none" w="sm" len="sm"/>
          </a:ln>
        </p:spPr>
      </p:cxnSp>
      <p:cxnSp>
        <p:nvCxnSpPr>
          <p:cNvPr id="21" name="Google Shape;108;p4"/>
          <p:cNvCxnSpPr/>
          <p:nvPr/>
        </p:nvCxnSpPr>
        <p:spPr>
          <a:xfrm>
            <a:off x="6629843" y="3930128"/>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22" name="Google Shape;107;p4"/>
          <p:cNvSpPr txBox="1"/>
          <p:nvPr/>
        </p:nvSpPr>
        <p:spPr>
          <a:xfrm>
            <a:off x="6631314" y="3948388"/>
            <a:ext cx="4899850" cy="338514"/>
          </a:xfrm>
          <a:prstGeom prst="rect">
            <a:avLst/>
          </a:prstGeom>
          <a:noFill/>
          <a:ln>
            <a:noFill/>
          </a:ln>
        </p:spPr>
        <p:txBody>
          <a:bodyPr spcFirstLastPara="1" wrap="square" lIns="91425" tIns="45700" rIns="91425" bIns="45700" anchor="t" anchorCtr="0">
            <a:spAutoFit/>
          </a:bodyPr>
          <a:lstStyle/>
          <a:p>
            <a:pPr lvl="0"/>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Aurangzeb Siddiqui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TPL Insurance</a:t>
            </a:r>
            <a:endParaRPr lang="en-US" i="1"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26" name="Google Shape;109;p4"/>
          <p:cNvSpPr txBox="1"/>
          <p:nvPr/>
        </p:nvSpPr>
        <p:spPr>
          <a:xfrm>
            <a:off x="6621752" y="3575496"/>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MODERATOR</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7" name="Google Shape;109;p4"/>
          <p:cNvSpPr txBox="1"/>
          <p:nvPr/>
        </p:nvSpPr>
        <p:spPr>
          <a:xfrm>
            <a:off x="6629843" y="4547921"/>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PANELISTS</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1" name="Google Shape;105;p4"/>
          <p:cNvSpPr/>
          <p:nvPr/>
        </p:nvSpPr>
        <p:spPr>
          <a:xfrm>
            <a:off x="6400439" y="998665"/>
            <a:ext cx="5220929" cy="2132478"/>
          </a:xfrm>
          <a:prstGeom prst="rect">
            <a:avLst/>
          </a:prstGeom>
          <a:solidFill>
            <a:srgbClr val="FFC107">
              <a:alpha val="9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cxnSp>
        <p:nvCxnSpPr>
          <p:cNvPr id="32" name="Google Shape;108;p4"/>
          <p:cNvCxnSpPr/>
          <p:nvPr/>
        </p:nvCxnSpPr>
        <p:spPr>
          <a:xfrm>
            <a:off x="6620281" y="2580964"/>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33" name="Google Shape;107;p4"/>
          <p:cNvSpPr txBox="1"/>
          <p:nvPr/>
        </p:nvSpPr>
        <p:spPr>
          <a:xfrm>
            <a:off x="6621752" y="2599224"/>
            <a:ext cx="4899850" cy="338514"/>
          </a:xfrm>
          <a:prstGeom prst="rect">
            <a:avLst/>
          </a:prstGeom>
          <a:noFill/>
          <a:ln>
            <a:noFill/>
          </a:ln>
        </p:spPr>
        <p:txBody>
          <a:bodyPr spcFirstLastPara="1" wrap="square" lIns="91425" tIns="45700" rIns="91425" bIns="45700" anchor="t" anchorCtr="0">
            <a:spAutoFit/>
          </a:bodyPr>
          <a:lstStyle/>
          <a:p>
            <a:pPr lvl="0"/>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Amir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sym typeface="Raleway"/>
              </a:rPr>
              <a:t>Paracha</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CEO Unilever</a:t>
            </a:r>
            <a:endParaRPr lang="en-US" i="1"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34" name="Google Shape;109;p4"/>
          <p:cNvSpPr txBox="1"/>
          <p:nvPr/>
        </p:nvSpPr>
        <p:spPr>
          <a:xfrm>
            <a:off x="6612190" y="2226332"/>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PRESENTATION</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cxnSp>
        <p:nvCxnSpPr>
          <p:cNvPr id="36" name="Google Shape;108;p4"/>
          <p:cNvCxnSpPr/>
          <p:nvPr/>
        </p:nvCxnSpPr>
        <p:spPr>
          <a:xfrm>
            <a:off x="6629843" y="1728571"/>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37" name="Google Shape;107;p4"/>
          <p:cNvSpPr txBox="1"/>
          <p:nvPr/>
        </p:nvSpPr>
        <p:spPr>
          <a:xfrm>
            <a:off x="6631314" y="1746831"/>
            <a:ext cx="4899850" cy="338514"/>
          </a:xfrm>
          <a:prstGeom prst="rect">
            <a:avLst/>
          </a:prstGeom>
          <a:noFill/>
          <a:ln>
            <a:noFill/>
          </a:ln>
        </p:spPr>
        <p:txBody>
          <a:bodyPr spcFirstLastPara="1" wrap="square" lIns="91425" tIns="45700" rIns="91425" bIns="45700" anchor="t" anchorCtr="0">
            <a:spAutoFit/>
          </a:bodyPr>
          <a:lstStyle/>
          <a:p>
            <a:pPr lvl="0"/>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2:30- 3:30</a:t>
            </a:r>
            <a:endParaRPr lang="en-US" sz="1600"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38" name="Google Shape;109;p4"/>
          <p:cNvSpPr txBox="1"/>
          <p:nvPr/>
        </p:nvSpPr>
        <p:spPr>
          <a:xfrm>
            <a:off x="6621752" y="1373939"/>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TIMING</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5" name="Google Shape;109;p4"/>
          <p:cNvSpPr txBox="1"/>
          <p:nvPr/>
        </p:nvSpPr>
        <p:spPr>
          <a:xfrm>
            <a:off x="589755" y="683915"/>
            <a:ext cx="3743094" cy="300042"/>
          </a:xfrm>
          <a:prstGeom prst="rect">
            <a:avLst/>
          </a:prstGeom>
          <a:solidFill>
            <a:srgbClr val="FFC107"/>
          </a:solidFill>
          <a:ln>
            <a:noFill/>
          </a:ln>
        </p:spPr>
        <p:txBody>
          <a:bodyPr spcFirstLastPara="1" wrap="square" lIns="91425" tIns="45700" rIns="91425" bIns="45700" anchor="ctr" anchorCtr="0">
            <a:spAutoFit/>
          </a:bodyPr>
          <a:lstStyle/>
          <a:p>
            <a:pPr lvl="0">
              <a:lnSpc>
                <a:spcPct val="150000"/>
              </a:lnSpc>
            </a:pPr>
            <a:r>
              <a:rPr lang="en-US" sz="900" b="1" dirty="0">
                <a:solidFill>
                  <a:srgbClr val="062043"/>
                </a:solidFill>
                <a:latin typeface="Raleway"/>
                <a:ea typeface="Raleway"/>
                <a:cs typeface="Raleway"/>
                <a:sym typeface="Raleway"/>
              </a:rPr>
              <a:t>CEO’S OF E-COMMERCE, FMCG RETAIL BRANDS</a:t>
            </a:r>
            <a:endParaRPr lang="en-US" sz="900"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4193106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20" name="Google Shape;159;p9"/>
          <p:cNvPicPr preferRelativeResize="0"/>
          <p:nvPr/>
        </p:nvPicPr>
        <p:blipFill rotWithShape="1">
          <a:blip r:embed="rId3">
            <a:alphaModFix/>
          </a:blip>
          <a:srcRect l="16047" t="8071" b="21042"/>
          <a:stretch/>
        </p:blipFill>
        <p:spPr>
          <a:xfrm>
            <a:off x="0" y="1"/>
            <a:ext cx="12192000" cy="6857999"/>
          </a:xfrm>
          <a:prstGeom prst="rect">
            <a:avLst/>
          </a:prstGeom>
          <a:noFill/>
          <a:ln>
            <a:noFill/>
          </a:ln>
        </p:spPr>
      </p:pic>
      <p:sp>
        <p:nvSpPr>
          <p:cNvPr id="105" name="Google Shape;105;p4"/>
          <p:cNvSpPr/>
          <p:nvPr/>
        </p:nvSpPr>
        <p:spPr>
          <a:xfrm>
            <a:off x="589755" y="1049311"/>
            <a:ext cx="5220929" cy="5443564"/>
          </a:xfrm>
          <a:prstGeom prst="rect">
            <a:avLst/>
          </a:prstGeom>
          <a:solidFill>
            <a:srgbClr val="F8F8F8">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sp>
        <p:nvSpPr>
          <p:cNvPr id="106" name="Google Shape;106;p4"/>
          <p:cNvSpPr txBox="1">
            <a:spLocks noGrp="1"/>
          </p:cNvSpPr>
          <p:nvPr>
            <p:ph type="title"/>
          </p:nvPr>
        </p:nvSpPr>
        <p:spPr>
          <a:xfrm>
            <a:off x="746425" y="1198362"/>
            <a:ext cx="4899850" cy="1863337"/>
          </a:xfrm>
          <a:prstGeom prst="rect">
            <a:avLst/>
          </a:prstGeom>
          <a:noFill/>
          <a:ln>
            <a:noFill/>
          </a:ln>
        </p:spPr>
        <p:txBody>
          <a:bodyPr spcFirstLastPara="1" wrap="square" lIns="91425" tIns="45700" rIns="91425" bIns="45700" anchor="t" anchorCtr="0">
            <a:noAutofit/>
          </a:bodyPr>
          <a:lstStyle/>
          <a:p>
            <a:pPr>
              <a:buClr>
                <a:srgbClr val="062043"/>
              </a:buClr>
              <a:buSzPts val="3200"/>
            </a:pPr>
            <a:r>
              <a:rPr lang="en-US" sz="2800" b="1" dirty="0">
                <a:solidFill>
                  <a:srgbClr val="062043"/>
                </a:solidFill>
                <a:latin typeface="Raleway" pitchFamily="2" charset="0"/>
              </a:rPr>
              <a:t>ENHANCING CUSTOMER &amp; PERSONNEL EXPERIENCE </a:t>
            </a:r>
            <a:br>
              <a:rPr lang="en-US" sz="5400" b="1" dirty="0">
                <a:solidFill>
                  <a:srgbClr val="062043"/>
                </a:solidFill>
                <a:latin typeface="Raleway" pitchFamily="2" charset="0"/>
              </a:rPr>
            </a:br>
            <a:endParaRPr sz="2000" i="1" dirty="0">
              <a:solidFill>
                <a:srgbClr val="062043"/>
              </a:solidFill>
              <a:latin typeface="Raleway" pitchFamily="2" charset="0"/>
            </a:endParaRPr>
          </a:p>
        </p:txBody>
      </p:sp>
      <p:sp>
        <p:nvSpPr>
          <p:cNvPr id="107" name="Google Shape;107;p4"/>
          <p:cNvSpPr txBox="1"/>
          <p:nvPr/>
        </p:nvSpPr>
        <p:spPr>
          <a:xfrm>
            <a:off x="746426" y="3426824"/>
            <a:ext cx="4899850" cy="3139281"/>
          </a:xfrm>
          <a:prstGeom prst="rect">
            <a:avLst/>
          </a:prstGeom>
          <a:noFill/>
          <a:ln>
            <a:noFill/>
          </a:ln>
        </p:spPr>
        <p:txBody>
          <a:bodyPr spcFirstLastPara="1" wrap="square" lIns="91425" tIns="45700" rIns="91425" bIns="45700" anchor="t" anchorCtr="0">
            <a:spAutoFit/>
          </a:bodyPr>
          <a:lstStyle/>
          <a:p>
            <a:pPr>
              <a:lnSpc>
                <a:spcPct val="150000"/>
              </a:lnSpc>
              <a:buSzPts val="1300"/>
            </a:pPr>
            <a:r>
              <a:rPr lang="en-US" sz="1200" dirty="0">
                <a:solidFill>
                  <a:srgbClr val="0C0C0C"/>
                </a:solidFill>
                <a:latin typeface="Lato" panose="020F0502020204030203" pitchFamily="34" charset="0"/>
                <a:ea typeface="Lato" panose="020F0502020204030203" pitchFamily="34" charset="0"/>
                <a:cs typeface="Lato" panose="020F0502020204030203" pitchFamily="34" charset="0"/>
              </a:rPr>
              <a:t>An in-depth look at market practices regarding customer experience and service quality in banks. How are we creating customer friendly processes and environments? </a:t>
            </a:r>
          </a:p>
          <a:p>
            <a:pPr marL="285750" indent="-285750">
              <a:lnSpc>
                <a:spcPct val="150000"/>
              </a:lnSpc>
              <a:buSzPts val="1300"/>
              <a:buFont typeface="Arial" panose="020B0604020202020204" pitchFamily="34" charset="0"/>
              <a:buChar char="•"/>
            </a:pPr>
            <a:r>
              <a:rPr lang="en-US" sz="1200" dirty="0">
                <a:solidFill>
                  <a:srgbClr val="0C0C0C"/>
                </a:solidFill>
                <a:latin typeface="Lato" panose="020F0502020204030203" pitchFamily="34" charset="0"/>
                <a:ea typeface="Lato" panose="020F0502020204030203" pitchFamily="34" charset="0"/>
                <a:cs typeface="Lato" panose="020F0502020204030203" pitchFamily="34" charset="0"/>
              </a:rPr>
              <a:t>What are the gaps in the market and customer perception on brand and delivery? </a:t>
            </a:r>
          </a:p>
          <a:p>
            <a:pPr marL="285750" indent="-285750">
              <a:lnSpc>
                <a:spcPct val="150000"/>
              </a:lnSpc>
              <a:buSzPts val="1300"/>
              <a:buFont typeface="Arial" panose="020B0604020202020204" pitchFamily="34" charset="0"/>
              <a:buChar char="•"/>
            </a:pPr>
            <a:r>
              <a:rPr lang="en-US" sz="1200" dirty="0">
                <a:solidFill>
                  <a:srgbClr val="0C0C0C"/>
                </a:solidFill>
                <a:latin typeface="Lato" panose="020F0502020204030203" pitchFamily="34" charset="0"/>
                <a:ea typeface="Lato" panose="020F0502020204030203" pitchFamily="34" charset="0"/>
                <a:cs typeface="Lato" panose="020F0502020204030203" pitchFamily="34" charset="0"/>
              </a:rPr>
              <a:t>Is customer experience a direct derivative of the quality of human resources serving them?</a:t>
            </a:r>
          </a:p>
          <a:p>
            <a:pPr marL="285750" indent="-285750">
              <a:lnSpc>
                <a:spcPct val="150000"/>
              </a:lnSpc>
              <a:buSzPts val="1300"/>
              <a:buFont typeface="Arial" panose="020B0604020202020204" pitchFamily="34" charset="0"/>
              <a:buChar char="•"/>
            </a:pPr>
            <a:r>
              <a:rPr lang="en-US" sz="1200" dirty="0">
                <a:solidFill>
                  <a:srgbClr val="0C0C0C"/>
                </a:solidFill>
                <a:latin typeface="Lato" panose="020F0502020204030203" pitchFamily="34" charset="0"/>
                <a:ea typeface="Lato" panose="020F0502020204030203" pitchFamily="34" charset="0"/>
                <a:cs typeface="Lato" panose="020F0502020204030203" pitchFamily="34" charset="0"/>
              </a:rPr>
              <a:t>Measuring customer service- the accuracy and challenges of calculating NPS.</a:t>
            </a:r>
          </a:p>
          <a:p>
            <a:pPr marL="285750" indent="-285750">
              <a:lnSpc>
                <a:spcPct val="150000"/>
              </a:lnSpc>
              <a:buSzPts val="1300"/>
              <a:buFont typeface="Arial" panose="020B0604020202020204" pitchFamily="34" charset="0"/>
              <a:buChar char="•"/>
            </a:pPr>
            <a:r>
              <a:rPr lang="en-US" sz="1200" dirty="0">
                <a:solidFill>
                  <a:srgbClr val="0C0C0C"/>
                </a:solidFill>
                <a:latin typeface="Lato" panose="020F0502020204030203" pitchFamily="34" charset="0"/>
                <a:ea typeface="Lato" panose="020F0502020204030203" pitchFamily="34" charset="0"/>
                <a:cs typeface="Lato" panose="020F0502020204030203" pitchFamily="34" charset="0"/>
              </a:rPr>
              <a:t>How is optimum workforce planning, talent distribution, and attrition of employees being addressed?</a:t>
            </a:r>
          </a:p>
        </p:txBody>
      </p:sp>
      <p:cxnSp>
        <p:nvCxnSpPr>
          <p:cNvPr id="108" name="Google Shape;108;p4"/>
          <p:cNvCxnSpPr/>
          <p:nvPr/>
        </p:nvCxnSpPr>
        <p:spPr>
          <a:xfrm>
            <a:off x="746425" y="3312524"/>
            <a:ext cx="4899850" cy="0"/>
          </a:xfrm>
          <a:prstGeom prst="straightConnector1">
            <a:avLst/>
          </a:prstGeom>
          <a:noFill/>
          <a:ln w="38100" cap="flat" cmpd="sng">
            <a:solidFill>
              <a:srgbClr val="062043"/>
            </a:solidFill>
            <a:prstDash val="solid"/>
            <a:miter lim="800000"/>
            <a:headEnd type="none" w="sm" len="sm"/>
            <a:tailEnd type="none" w="sm" len="sm"/>
          </a:ln>
        </p:spPr>
      </p:cxnSp>
      <p:sp>
        <p:nvSpPr>
          <p:cNvPr id="110" name="Google Shape;110;p4"/>
          <p:cNvSpPr txBox="1"/>
          <p:nvPr/>
        </p:nvSpPr>
        <p:spPr>
          <a:xfrm>
            <a:off x="0" y="798214"/>
            <a:ext cx="91065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dirty="0">
                <a:solidFill>
                  <a:srgbClr val="FFC107"/>
                </a:solidFill>
                <a:effectLst>
                  <a:outerShdw blurRad="38100" dist="38100" dir="2700000" algn="tl">
                    <a:srgbClr val="000000">
                      <a:alpha val="43137"/>
                    </a:srgbClr>
                  </a:outerShdw>
                </a:effectLst>
                <a:latin typeface="Raleway"/>
                <a:ea typeface="Raleway"/>
                <a:cs typeface="Raleway"/>
                <a:sym typeface="Raleway"/>
              </a:rPr>
              <a:t>5</a:t>
            </a:r>
            <a:endParaRPr sz="5400" dirty="0">
              <a:solidFill>
                <a:srgbClr val="FFC107"/>
              </a:solidFill>
              <a:effectLst>
                <a:outerShdw blurRad="38100" dist="38100" dir="2700000" algn="tl">
                  <a:srgbClr val="000000">
                    <a:alpha val="43137"/>
                  </a:srgbClr>
                </a:outerShdw>
              </a:effectLst>
              <a:latin typeface="Raleway"/>
              <a:ea typeface="Raleway"/>
              <a:cs typeface="Raleway"/>
              <a:sym typeface="Raleway"/>
            </a:endParaRPr>
          </a:p>
        </p:txBody>
      </p:sp>
      <p:sp>
        <p:nvSpPr>
          <p:cNvPr id="9" name="Google Shape;105;p4"/>
          <p:cNvSpPr/>
          <p:nvPr/>
        </p:nvSpPr>
        <p:spPr>
          <a:xfrm>
            <a:off x="6400439" y="3262408"/>
            <a:ext cx="5220929" cy="3240360"/>
          </a:xfrm>
          <a:prstGeom prst="rect">
            <a:avLst/>
          </a:prstGeom>
          <a:solidFill>
            <a:srgbClr val="FFC107">
              <a:alpha val="9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Lato"/>
              <a:ea typeface="Lato"/>
              <a:cs typeface="Lato"/>
              <a:sym typeface="Lato"/>
            </a:endParaRPr>
          </a:p>
        </p:txBody>
      </p:sp>
      <p:sp>
        <p:nvSpPr>
          <p:cNvPr id="18" name="Google Shape;107;p4"/>
          <p:cNvSpPr txBox="1"/>
          <p:nvPr/>
        </p:nvSpPr>
        <p:spPr>
          <a:xfrm>
            <a:off x="6631314" y="5013853"/>
            <a:ext cx="4899850" cy="1077178"/>
          </a:xfrm>
          <a:prstGeom prst="rect">
            <a:avLst/>
          </a:prstGeom>
          <a:noFill/>
          <a:ln>
            <a:noFill/>
          </a:ln>
        </p:spPr>
        <p:txBody>
          <a:bodyPr spcFirstLastPara="1" wrap="square" lIns="91425" tIns="45700" rIns="91425" bIns="45700" anchor="t" anchorCtr="0">
            <a:spAutoFit/>
          </a:bodyPr>
          <a:lstStyle/>
          <a:p>
            <a:pPr lvl="0" fontAlgn="ct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Khalid Zaman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Head of Human Resources, Meezan Bank</a:t>
            </a:r>
          </a:p>
          <a:p>
            <a:pPr lvl="0" fontAlgn="ct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rPr>
              <a:t>Pouru</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rPr>
              <a:t>Sidhwa</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HR Head, Easypaisa Digital Bank</a:t>
            </a:r>
          </a:p>
          <a:p>
            <a:pPr lvl="0" fontAlgn="ct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Muhammad Ali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rPr>
              <a:t>Jangda</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Snr Adv, Banking Ombudsman</a:t>
            </a:r>
          </a:p>
          <a:p>
            <a:pPr lvl="0" fontAlgn="ct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rPr>
              <a:t>Faran</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rPr>
              <a:t>Niaz</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Director Customer Experience at HALA, Dubai</a:t>
            </a:r>
          </a:p>
        </p:txBody>
      </p:sp>
      <p:cxnSp>
        <p:nvCxnSpPr>
          <p:cNvPr id="19" name="Google Shape;108;p4"/>
          <p:cNvCxnSpPr/>
          <p:nvPr/>
        </p:nvCxnSpPr>
        <p:spPr>
          <a:xfrm>
            <a:off x="6631264" y="4899553"/>
            <a:ext cx="4735236" cy="0"/>
          </a:xfrm>
          <a:prstGeom prst="straightConnector1">
            <a:avLst/>
          </a:prstGeom>
          <a:noFill/>
          <a:ln w="38100" cap="flat" cmpd="sng">
            <a:solidFill>
              <a:srgbClr val="062043"/>
            </a:solidFill>
            <a:prstDash val="solid"/>
            <a:miter lim="800000"/>
            <a:headEnd type="none" w="sm" len="sm"/>
            <a:tailEnd type="none" w="sm" len="sm"/>
          </a:ln>
        </p:spPr>
      </p:cxnSp>
      <p:cxnSp>
        <p:nvCxnSpPr>
          <p:cNvPr id="21" name="Google Shape;108;p4"/>
          <p:cNvCxnSpPr/>
          <p:nvPr/>
        </p:nvCxnSpPr>
        <p:spPr>
          <a:xfrm>
            <a:off x="6629843" y="3930128"/>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22" name="Google Shape;107;p4"/>
          <p:cNvSpPr txBox="1"/>
          <p:nvPr/>
        </p:nvSpPr>
        <p:spPr>
          <a:xfrm>
            <a:off x="6631314" y="3948388"/>
            <a:ext cx="4899850" cy="338514"/>
          </a:xfrm>
          <a:prstGeom prst="rect">
            <a:avLst/>
          </a:prstGeom>
          <a:noFill/>
          <a:ln>
            <a:noFill/>
          </a:ln>
        </p:spPr>
        <p:txBody>
          <a:bodyPr spcFirstLastPara="1" wrap="square" lIns="91425" tIns="45700" rIns="91425" bIns="45700" anchor="t" anchorCtr="0">
            <a:spAutoFit/>
          </a:bodyPr>
          <a:lstStyle/>
          <a:p>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Mehmood Shamsher Ali </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CEO, </a:t>
            </a:r>
            <a:r>
              <a:rPr lang="en-US" i="1" dirty="0" err="1">
                <a:solidFill>
                  <a:srgbClr val="0C0C0C"/>
                </a:solidFill>
                <a:latin typeface="Lato" panose="020F0502020204030203" pitchFamily="34" charset="0"/>
                <a:ea typeface="Lato" panose="020F0502020204030203" pitchFamily="34" charset="0"/>
                <a:cs typeface="Lato" panose="020F0502020204030203" pitchFamily="34" charset="0"/>
                <a:sym typeface="Raleway"/>
              </a:rPr>
              <a:t>Alif</a:t>
            </a:r>
            <a:r>
              <a:rPr lang="en-US" i="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Innovations</a:t>
            </a:r>
            <a:endParaRPr lang="en-US" i="1"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26" name="Google Shape;109;p4"/>
          <p:cNvSpPr txBox="1"/>
          <p:nvPr/>
        </p:nvSpPr>
        <p:spPr>
          <a:xfrm>
            <a:off x="6621752" y="3575496"/>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MODERATOR</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7" name="Google Shape;109;p4"/>
          <p:cNvSpPr txBox="1"/>
          <p:nvPr/>
        </p:nvSpPr>
        <p:spPr>
          <a:xfrm>
            <a:off x="6629843" y="4547921"/>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PANELISTS</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1" name="Google Shape;105;p4"/>
          <p:cNvSpPr/>
          <p:nvPr/>
        </p:nvSpPr>
        <p:spPr>
          <a:xfrm>
            <a:off x="6400439" y="998665"/>
            <a:ext cx="5220929" cy="2132478"/>
          </a:xfrm>
          <a:prstGeom prst="rect">
            <a:avLst/>
          </a:prstGeom>
          <a:solidFill>
            <a:srgbClr val="FFC107">
              <a:alpha val="9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cxnSp>
        <p:nvCxnSpPr>
          <p:cNvPr id="36" name="Google Shape;108;p4"/>
          <p:cNvCxnSpPr/>
          <p:nvPr/>
        </p:nvCxnSpPr>
        <p:spPr>
          <a:xfrm>
            <a:off x="6629843" y="1728571"/>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37" name="Google Shape;107;p4"/>
          <p:cNvSpPr txBox="1"/>
          <p:nvPr/>
        </p:nvSpPr>
        <p:spPr>
          <a:xfrm>
            <a:off x="6631314" y="1746831"/>
            <a:ext cx="4899850" cy="338514"/>
          </a:xfrm>
          <a:prstGeom prst="rect">
            <a:avLst/>
          </a:prstGeom>
          <a:noFill/>
          <a:ln>
            <a:noFill/>
          </a:ln>
        </p:spPr>
        <p:txBody>
          <a:bodyPr spcFirstLastPara="1" wrap="square" lIns="91425" tIns="45700" rIns="91425" bIns="45700" anchor="t" anchorCtr="0">
            <a:spAutoFit/>
          </a:bodyPr>
          <a:lstStyle/>
          <a:p>
            <a:pPr lvl="0"/>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3:30- 4:30</a:t>
            </a:r>
            <a:endParaRPr lang="en-US" sz="1600"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38" name="Google Shape;109;p4"/>
          <p:cNvSpPr txBox="1"/>
          <p:nvPr/>
        </p:nvSpPr>
        <p:spPr>
          <a:xfrm>
            <a:off x="6621752" y="1373939"/>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TIMING</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5" name="Google Shape;109;p4"/>
          <p:cNvSpPr txBox="1"/>
          <p:nvPr/>
        </p:nvSpPr>
        <p:spPr>
          <a:xfrm>
            <a:off x="589755" y="683915"/>
            <a:ext cx="3743094" cy="300042"/>
          </a:xfrm>
          <a:prstGeom prst="rect">
            <a:avLst/>
          </a:prstGeom>
          <a:solidFill>
            <a:srgbClr val="FFC107"/>
          </a:solidFill>
          <a:ln>
            <a:noFill/>
          </a:ln>
        </p:spPr>
        <p:txBody>
          <a:bodyPr spcFirstLastPara="1" wrap="square" lIns="91425" tIns="45700" rIns="91425" bIns="45700" anchor="ctr" anchorCtr="0">
            <a:spAutoFit/>
          </a:bodyPr>
          <a:lstStyle/>
          <a:p>
            <a:pPr lvl="0">
              <a:lnSpc>
                <a:spcPct val="150000"/>
              </a:lnSpc>
            </a:pPr>
            <a:r>
              <a:rPr lang="en-US" sz="900" b="1" dirty="0">
                <a:solidFill>
                  <a:srgbClr val="062043"/>
                </a:solidFill>
                <a:latin typeface="Raleway"/>
                <a:ea typeface="Raleway"/>
                <a:cs typeface="Raleway"/>
                <a:sym typeface="Raleway"/>
              </a:rPr>
              <a:t>SQ/ CE HEADS, HR HEADS+ L&amp;D HEADS</a:t>
            </a:r>
            <a:endParaRPr lang="en-US" sz="900" b="1" dirty="0">
              <a:solidFill>
                <a:srgbClr val="062043"/>
              </a:solidFill>
              <a:latin typeface="Raleway"/>
            </a:endParaRPr>
          </a:p>
        </p:txBody>
      </p:sp>
    </p:spTree>
    <p:extLst>
      <p:ext uri="{BB962C8B-B14F-4D97-AF65-F5344CB8AC3E}">
        <p14:creationId xmlns:p14="http://schemas.microsoft.com/office/powerpoint/2010/main" val="4255781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23" name="Google Shape;126;p6">
            <a:extLst>
              <a:ext uri="{FF2B5EF4-FFF2-40B4-BE49-F238E27FC236}">
                <a16:creationId xmlns:a16="http://schemas.microsoft.com/office/drawing/2014/main" id="{1A967961-A23A-0607-028C-7C552B2F735A}"/>
              </a:ext>
            </a:extLst>
          </p:cNvPr>
          <p:cNvPicPr preferRelativeResize="0"/>
          <p:nvPr/>
        </p:nvPicPr>
        <p:blipFill rotWithShape="1">
          <a:blip r:embed="rId3">
            <a:alphaModFix/>
            <a:duotone>
              <a:prstClr val="black"/>
              <a:schemeClr val="tx1">
                <a:lumMod val="50000"/>
                <a:lumOff val="50000"/>
                <a:tint val="45000"/>
                <a:satMod val="400000"/>
              </a:schemeClr>
            </a:duotone>
          </a:blip>
          <a:srcRect l="1646" t="50296" b="12438"/>
          <a:stretch/>
        </p:blipFill>
        <p:spPr>
          <a:xfrm>
            <a:off x="0" y="-1"/>
            <a:ext cx="12283071" cy="7000875"/>
          </a:xfrm>
          <a:prstGeom prst="rect">
            <a:avLst/>
          </a:prstGeom>
          <a:noFill/>
          <a:ln>
            <a:noFill/>
          </a:ln>
        </p:spPr>
      </p:pic>
      <p:sp>
        <p:nvSpPr>
          <p:cNvPr id="105" name="Google Shape;105;p4"/>
          <p:cNvSpPr/>
          <p:nvPr/>
        </p:nvSpPr>
        <p:spPr>
          <a:xfrm>
            <a:off x="589755" y="1049311"/>
            <a:ext cx="5220929" cy="5443564"/>
          </a:xfrm>
          <a:prstGeom prst="rect">
            <a:avLst/>
          </a:prstGeom>
          <a:solidFill>
            <a:srgbClr val="F8F8F8">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ato"/>
              <a:ea typeface="Lato"/>
              <a:cs typeface="Lato"/>
              <a:sym typeface="Lato"/>
            </a:endParaRPr>
          </a:p>
        </p:txBody>
      </p:sp>
      <p:sp>
        <p:nvSpPr>
          <p:cNvPr id="106" name="Google Shape;106;p4"/>
          <p:cNvSpPr txBox="1">
            <a:spLocks noGrp="1"/>
          </p:cNvSpPr>
          <p:nvPr>
            <p:ph type="title"/>
          </p:nvPr>
        </p:nvSpPr>
        <p:spPr>
          <a:xfrm>
            <a:off x="746425" y="1198362"/>
            <a:ext cx="4899850" cy="1863337"/>
          </a:xfrm>
          <a:prstGeom prst="rect">
            <a:avLst/>
          </a:prstGeom>
          <a:noFill/>
          <a:ln>
            <a:noFill/>
          </a:ln>
        </p:spPr>
        <p:txBody>
          <a:bodyPr spcFirstLastPara="1" wrap="square" lIns="91425" tIns="45700" rIns="91425" bIns="45700" anchor="t" anchorCtr="0">
            <a:noAutofit/>
          </a:bodyPr>
          <a:lstStyle/>
          <a:p>
            <a:pPr>
              <a:buClr>
                <a:srgbClr val="062043"/>
              </a:buClr>
              <a:buSzPts val="3200"/>
            </a:pPr>
            <a:r>
              <a:rPr lang="en-US" sz="4000" b="1" dirty="0">
                <a:solidFill>
                  <a:srgbClr val="062043"/>
                </a:solidFill>
                <a:latin typeface="Raleway" pitchFamily="2" charset="0"/>
              </a:rPr>
              <a:t>Redefining Reach</a:t>
            </a:r>
            <a:r>
              <a:rPr lang="en-US" sz="3200" b="1" dirty="0">
                <a:solidFill>
                  <a:srgbClr val="062043"/>
                </a:solidFill>
                <a:latin typeface="Raleway" pitchFamily="2" charset="0"/>
              </a:rPr>
              <a:t>: </a:t>
            </a:r>
            <a:r>
              <a:rPr lang="en-US" sz="3200" dirty="0">
                <a:solidFill>
                  <a:srgbClr val="062043"/>
                </a:solidFill>
                <a:latin typeface="Raleway" pitchFamily="2" charset="0"/>
              </a:rPr>
              <a:t>Balancing Branches, Bytes &amp; Business</a:t>
            </a:r>
            <a:br>
              <a:rPr lang="en-US" sz="6000" b="1" dirty="0">
                <a:solidFill>
                  <a:srgbClr val="062043"/>
                </a:solidFill>
                <a:latin typeface="Raleway" pitchFamily="2" charset="0"/>
              </a:rPr>
            </a:br>
            <a:endParaRPr sz="2000" i="1" dirty="0">
              <a:solidFill>
                <a:srgbClr val="062043"/>
              </a:solidFill>
              <a:latin typeface="Raleway" pitchFamily="2" charset="0"/>
            </a:endParaRPr>
          </a:p>
        </p:txBody>
      </p:sp>
      <p:sp>
        <p:nvSpPr>
          <p:cNvPr id="107" name="Google Shape;107;p4"/>
          <p:cNvSpPr txBox="1"/>
          <p:nvPr/>
        </p:nvSpPr>
        <p:spPr>
          <a:xfrm>
            <a:off x="746425" y="3025349"/>
            <a:ext cx="4899850" cy="3416279"/>
          </a:xfrm>
          <a:prstGeom prst="rect">
            <a:avLst/>
          </a:prstGeom>
          <a:noFill/>
          <a:ln>
            <a:noFill/>
          </a:ln>
        </p:spPr>
        <p:txBody>
          <a:bodyPr spcFirstLastPara="1" wrap="square" lIns="91425" tIns="45700" rIns="91425" bIns="45700" anchor="t" anchorCtr="0">
            <a:spAutoFit/>
          </a:bodyPr>
          <a:lstStyle/>
          <a:p>
            <a:pPr lvl="0">
              <a:lnSpc>
                <a:spcPct val="150000"/>
              </a:lnSpc>
            </a:pPr>
            <a:r>
              <a:rPr lang="en-US"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As digital banking gains ground, Pakistan’s banks must rethink the role of brick-and-mortar branches. This session explores how both models can coexist to drive customer experience, financial inclusion, and efficiency, while tackling the growing need for B2B payment digitization and regulatory readiness.</a:t>
            </a:r>
          </a:p>
          <a:p>
            <a:pPr marL="171450" lvl="0" indent="-171450">
              <a:lnSpc>
                <a:spcPct val="150000"/>
              </a:lnSpc>
              <a:buFont typeface="Arial" panose="020B0604020202020204" pitchFamily="34" charset="0"/>
              <a:buChar char="•"/>
            </a:pPr>
            <a:r>
              <a:rPr lang="en-US" sz="12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The future of branches: advisory hubs vs. transaction centers</a:t>
            </a:r>
          </a:p>
          <a:p>
            <a:pPr marL="171450" lvl="0" indent="-171450">
              <a:lnSpc>
                <a:spcPct val="150000"/>
              </a:lnSpc>
              <a:buFont typeface="Arial" panose="020B0604020202020204" pitchFamily="34" charset="0"/>
              <a:buChar char="•"/>
            </a:pPr>
            <a:r>
              <a:rPr lang="en-US" sz="12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Scaling digital for underserved and informal segments</a:t>
            </a:r>
          </a:p>
          <a:p>
            <a:pPr marL="171450" lvl="0" indent="-171450">
              <a:lnSpc>
                <a:spcPct val="150000"/>
              </a:lnSpc>
              <a:buFont typeface="Arial" panose="020B0604020202020204" pitchFamily="34" charset="0"/>
              <a:buChar char="•"/>
            </a:pPr>
            <a:r>
              <a:rPr lang="en-US" sz="12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Unlocking B2B payments—bringing SMEs into the digital fold</a:t>
            </a:r>
          </a:p>
          <a:p>
            <a:pPr marL="171450" lvl="0" indent="-171450">
              <a:lnSpc>
                <a:spcPct val="150000"/>
              </a:lnSpc>
              <a:buFont typeface="Arial" panose="020B0604020202020204" pitchFamily="34" charset="0"/>
              <a:buChar char="•"/>
            </a:pPr>
            <a:r>
              <a:rPr lang="en-US" sz="12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Regulatory enablers: digital onboarding, KYC, and open banking</a:t>
            </a:r>
          </a:p>
          <a:p>
            <a:pPr marL="171450" lvl="0" indent="-171450">
              <a:lnSpc>
                <a:spcPct val="150000"/>
              </a:lnSpc>
              <a:buFont typeface="Arial" panose="020B0604020202020204" pitchFamily="34" charset="0"/>
              <a:buChar char="•"/>
            </a:pPr>
            <a:r>
              <a:rPr lang="en-US" sz="12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Designing a hybrid strategy for inclusive, tech-enabled growth</a:t>
            </a:r>
            <a:endParaRPr lang="en-US" dirty="0">
              <a:latin typeface="Lato" panose="020F0502020204030203" pitchFamily="34" charset="0"/>
              <a:ea typeface="Lato" panose="020F0502020204030203" pitchFamily="34" charset="0"/>
              <a:cs typeface="Lato" panose="020F0502020204030203" pitchFamily="34" charset="0"/>
            </a:endParaRPr>
          </a:p>
        </p:txBody>
      </p:sp>
      <p:cxnSp>
        <p:nvCxnSpPr>
          <p:cNvPr id="108" name="Google Shape;108;p4"/>
          <p:cNvCxnSpPr/>
          <p:nvPr/>
        </p:nvCxnSpPr>
        <p:spPr>
          <a:xfrm>
            <a:off x="746425" y="3061699"/>
            <a:ext cx="4899850" cy="0"/>
          </a:xfrm>
          <a:prstGeom prst="straightConnector1">
            <a:avLst/>
          </a:prstGeom>
          <a:noFill/>
          <a:ln w="38100" cap="flat" cmpd="sng">
            <a:solidFill>
              <a:srgbClr val="062043"/>
            </a:solidFill>
            <a:prstDash val="solid"/>
            <a:miter lim="800000"/>
            <a:headEnd type="none" w="sm" len="sm"/>
            <a:tailEnd type="none" w="sm" len="sm"/>
          </a:ln>
        </p:spPr>
      </p:cxnSp>
      <p:sp>
        <p:nvSpPr>
          <p:cNvPr id="110" name="Google Shape;110;p4"/>
          <p:cNvSpPr txBox="1"/>
          <p:nvPr/>
        </p:nvSpPr>
        <p:spPr>
          <a:xfrm>
            <a:off x="0" y="798214"/>
            <a:ext cx="91065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i="0" u="none" strike="noStrike" cap="none" dirty="0">
                <a:solidFill>
                  <a:srgbClr val="FFC107"/>
                </a:solidFill>
                <a:effectLst>
                  <a:outerShdw blurRad="38100" dist="38100" dir="2700000" algn="tl">
                    <a:srgbClr val="000000">
                      <a:alpha val="43137"/>
                    </a:srgbClr>
                  </a:outerShdw>
                </a:effectLst>
                <a:latin typeface="Raleway"/>
                <a:ea typeface="Raleway"/>
                <a:cs typeface="Raleway"/>
                <a:sym typeface="Raleway"/>
              </a:rPr>
              <a:t>6</a:t>
            </a:r>
            <a:endParaRPr sz="5400" dirty="0">
              <a:solidFill>
                <a:srgbClr val="FFC107"/>
              </a:solidFill>
              <a:effectLst>
                <a:outerShdw blurRad="38100" dist="38100" dir="2700000" algn="tl">
                  <a:srgbClr val="000000">
                    <a:alpha val="43137"/>
                  </a:srgbClr>
                </a:outerShdw>
              </a:effectLst>
              <a:latin typeface="Raleway"/>
              <a:ea typeface="Raleway"/>
              <a:cs typeface="Raleway"/>
              <a:sym typeface="Raleway"/>
            </a:endParaRPr>
          </a:p>
        </p:txBody>
      </p:sp>
      <p:sp>
        <p:nvSpPr>
          <p:cNvPr id="9" name="Google Shape;105;p4"/>
          <p:cNvSpPr/>
          <p:nvPr/>
        </p:nvSpPr>
        <p:spPr>
          <a:xfrm>
            <a:off x="6400439" y="3262408"/>
            <a:ext cx="5220929" cy="3240360"/>
          </a:xfrm>
          <a:prstGeom prst="rect">
            <a:avLst/>
          </a:prstGeom>
          <a:solidFill>
            <a:srgbClr val="FFC107">
              <a:alpha val="9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Lato"/>
              <a:ea typeface="Lato"/>
              <a:cs typeface="Lato"/>
              <a:sym typeface="Lato"/>
            </a:endParaRPr>
          </a:p>
        </p:txBody>
      </p:sp>
      <p:sp>
        <p:nvSpPr>
          <p:cNvPr id="18" name="Google Shape;107;p4"/>
          <p:cNvSpPr txBox="1"/>
          <p:nvPr/>
        </p:nvSpPr>
        <p:spPr>
          <a:xfrm>
            <a:off x="6631314" y="5013853"/>
            <a:ext cx="4899850" cy="1384954"/>
          </a:xfrm>
          <a:prstGeom prst="rect">
            <a:avLst/>
          </a:prstGeom>
          <a:noFill/>
          <a:ln>
            <a:noFill/>
          </a:ln>
        </p:spPr>
        <p:txBody>
          <a:bodyPr spcFirstLastPara="1" wrap="square" lIns="91425" tIns="45700" rIns="91425" bIns="45700" anchor="t" anchorCtr="0">
            <a:spAutoFit/>
          </a:bodyPr>
          <a:lstStyle/>
          <a:p>
            <a:pPr lvl="0" fontAlgn="ct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Yahya Khan </a:t>
            </a:r>
            <a:r>
              <a:rPr lang="en-US" dirty="0">
                <a:solidFill>
                  <a:srgbClr val="0C0C0C"/>
                </a:solidFill>
                <a:latin typeface="Lato" panose="020F0502020204030203" pitchFamily="34" charset="0"/>
                <a:ea typeface="Lato" panose="020F0502020204030203" pitchFamily="34" charset="0"/>
                <a:cs typeface="Lato" panose="020F0502020204030203" pitchFamily="34" charset="0"/>
              </a:rPr>
              <a:t>-</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CDO, Bank Alfalah</a:t>
            </a:r>
          </a:p>
          <a:p>
            <a:pPr fontAlgn="ct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Omer Bin Ahsan </a:t>
            </a:r>
            <a:r>
              <a:rPr lang="en-US" dirty="0">
                <a:solidFill>
                  <a:srgbClr val="0C0C0C"/>
                </a:solidFill>
                <a:latin typeface="Lato" panose="020F0502020204030203" pitchFamily="34" charset="0"/>
                <a:ea typeface="Lato" panose="020F0502020204030203" pitchFamily="34" charset="0"/>
                <a:cs typeface="Lato" panose="020F0502020204030203" pitchFamily="34" charset="0"/>
              </a:rPr>
              <a:t>-</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CEO, Haball Pvt. Ltd.</a:t>
            </a:r>
          </a:p>
          <a:p>
            <a:pPr fontAlgn="ct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Sharjeel</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Murtaza </a:t>
            </a:r>
            <a:r>
              <a:rPr lang="en-US" dirty="0">
                <a:solidFill>
                  <a:srgbClr val="0C0C0C"/>
                </a:solidFill>
                <a:latin typeface="Lato" panose="020F0502020204030203" pitchFamily="34" charset="0"/>
                <a:ea typeface="Lato" panose="020F0502020204030203" pitchFamily="34" charset="0"/>
                <a:cs typeface="Lato" panose="020F0502020204030203" pitchFamily="34" charset="0"/>
              </a:rPr>
              <a:t>-</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CDO, Karandaaz</a:t>
            </a:r>
            <a:endParaRPr lang="en-US" dirty="0">
              <a:solidFill>
                <a:srgbClr val="0C0C0C"/>
              </a:solidFill>
              <a:latin typeface="Lato" panose="020F0502020204030203" pitchFamily="34" charset="0"/>
              <a:ea typeface="Lato" panose="020F0502020204030203" pitchFamily="34" charset="0"/>
              <a:cs typeface="Lato" panose="020F0502020204030203" pitchFamily="34" charset="0"/>
            </a:endParaRPr>
          </a:p>
          <a:p>
            <a:pPr lvl="0" fontAlgn="ct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Nofel</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Daud</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CDO Bank of Punjab</a:t>
            </a:r>
          </a:p>
          <a:p>
            <a:pPr fontAlgn="ct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Sohail</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Javaad</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dirty="0">
                <a:solidFill>
                  <a:srgbClr val="0C0C0C"/>
                </a:solidFill>
                <a:latin typeface="Lato" panose="020F0502020204030203" pitchFamily="34" charset="0"/>
                <a:ea typeface="Lato" panose="020F0502020204030203" pitchFamily="34" charset="0"/>
                <a:cs typeface="Lato" panose="020F0502020204030203" pitchFamily="34" charset="0"/>
              </a:rPr>
              <a:t>-</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Executive Director, DFSG, SBP</a:t>
            </a:r>
          </a:p>
          <a:p>
            <a:pPr fontAlgn="ct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Leila </a:t>
            </a:r>
            <a:r>
              <a:rPr lang="en-US" b="1" dirty="0" err="1">
                <a:solidFill>
                  <a:srgbClr val="0C0C0C"/>
                </a:solidFill>
                <a:latin typeface="Lato" panose="020F0502020204030203" pitchFamily="34" charset="0"/>
                <a:ea typeface="Lato" panose="020F0502020204030203" pitchFamily="34" charset="0"/>
                <a:cs typeface="Lato" panose="020F0502020204030203" pitchFamily="34" charset="0"/>
              </a:rPr>
              <a:t>Serhan</a:t>
            </a:r>
            <a:r>
              <a:rPr lang="en-US" b="1"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rPr>
              <a:t>GM North Africa, Levant &amp; Pak  for VISA</a:t>
            </a:r>
          </a:p>
        </p:txBody>
      </p:sp>
      <p:cxnSp>
        <p:nvCxnSpPr>
          <p:cNvPr id="19" name="Google Shape;108;p4"/>
          <p:cNvCxnSpPr/>
          <p:nvPr/>
        </p:nvCxnSpPr>
        <p:spPr>
          <a:xfrm>
            <a:off x="6631264" y="4899553"/>
            <a:ext cx="4735236" cy="0"/>
          </a:xfrm>
          <a:prstGeom prst="straightConnector1">
            <a:avLst/>
          </a:prstGeom>
          <a:noFill/>
          <a:ln w="38100" cap="flat" cmpd="sng">
            <a:solidFill>
              <a:srgbClr val="062043"/>
            </a:solidFill>
            <a:prstDash val="solid"/>
            <a:miter lim="800000"/>
            <a:headEnd type="none" w="sm" len="sm"/>
            <a:tailEnd type="none" w="sm" len="sm"/>
          </a:ln>
        </p:spPr>
      </p:cxnSp>
      <p:cxnSp>
        <p:nvCxnSpPr>
          <p:cNvPr id="21" name="Google Shape;108;p4"/>
          <p:cNvCxnSpPr/>
          <p:nvPr/>
        </p:nvCxnSpPr>
        <p:spPr>
          <a:xfrm>
            <a:off x="6629843" y="3930128"/>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22" name="Google Shape;107;p4"/>
          <p:cNvSpPr txBox="1"/>
          <p:nvPr/>
        </p:nvSpPr>
        <p:spPr>
          <a:xfrm>
            <a:off x="6631314" y="3948388"/>
            <a:ext cx="4899850" cy="338514"/>
          </a:xfrm>
          <a:prstGeom prst="rect">
            <a:avLst/>
          </a:prstGeom>
          <a:noFill/>
          <a:ln>
            <a:noFill/>
          </a:ln>
        </p:spPr>
        <p:txBody>
          <a:bodyPr spcFirstLastPara="1" wrap="square" lIns="91425" tIns="45700" rIns="91425" bIns="45700" anchor="t" anchorCtr="0">
            <a:spAutoFit/>
          </a:bodyPr>
          <a:lstStyle/>
          <a:p>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Mir </a:t>
            </a:r>
            <a:r>
              <a:rPr lang="en-US" sz="1600" b="1" dirty="0" err="1">
                <a:solidFill>
                  <a:srgbClr val="0C0C0C"/>
                </a:solidFill>
                <a:latin typeface="Lato" panose="020F0502020204030203" pitchFamily="34" charset="0"/>
                <a:ea typeface="Lato" panose="020F0502020204030203" pitchFamily="34" charset="0"/>
                <a:cs typeface="Lato" panose="020F0502020204030203" pitchFamily="34" charset="0"/>
                <a:sym typeface="Raleway"/>
              </a:rPr>
              <a:t>Nejib</a:t>
            </a: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Rahman-</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 </a:t>
            </a:r>
            <a:r>
              <a:rPr lang="en-US" i="1"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Advisor Pakistan Banks Association</a:t>
            </a:r>
            <a:endParaRPr lang="en-US" i="1"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26" name="Google Shape;109;p4"/>
          <p:cNvSpPr txBox="1"/>
          <p:nvPr/>
        </p:nvSpPr>
        <p:spPr>
          <a:xfrm>
            <a:off x="6621752" y="3575496"/>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MODERATOR</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7" name="Google Shape;109;p4"/>
          <p:cNvSpPr txBox="1"/>
          <p:nvPr/>
        </p:nvSpPr>
        <p:spPr>
          <a:xfrm>
            <a:off x="6629843" y="4547921"/>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PANELISTS</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31" name="Google Shape;105;p4"/>
          <p:cNvSpPr/>
          <p:nvPr/>
        </p:nvSpPr>
        <p:spPr>
          <a:xfrm>
            <a:off x="6400439" y="998665"/>
            <a:ext cx="5220929" cy="2132478"/>
          </a:xfrm>
          <a:prstGeom prst="rect">
            <a:avLst/>
          </a:prstGeom>
          <a:solidFill>
            <a:srgbClr val="FFC107">
              <a:alpha val="96000"/>
            </a:srgbClr>
          </a:solidFill>
          <a:ln>
            <a:noFill/>
          </a:ln>
        </p:spPr>
        <p:txBody>
          <a:bodyPr spcFirstLastPara="1" wrap="square" lIns="91425" tIns="45700" rIns="91425" bIns="45700" anchor="ctr" anchorCtr="0">
            <a:noAutofit/>
          </a:bodyPr>
          <a:lstStyle/>
          <a:p>
            <a:pPr lvl="0" fontAlgn="ctr"/>
            <a:endParaRPr lang="en-US" sz="2000" b="1" dirty="0">
              <a:solidFill>
                <a:srgbClr val="0C0C0C"/>
              </a:solidFill>
              <a:latin typeface="Lato" panose="020F0502020204030203" pitchFamily="34" charset="0"/>
              <a:ea typeface="Lato" panose="020F0502020204030203" pitchFamily="34" charset="0"/>
              <a:cs typeface="Lato" panose="020F0502020204030203" pitchFamily="34" charset="0"/>
            </a:endParaRPr>
          </a:p>
          <a:p>
            <a:pPr lvl="0" fontAlgn="ctr"/>
            <a:endParaRPr lang="en-US" sz="2000" b="1" dirty="0">
              <a:solidFill>
                <a:srgbClr val="0C0C0C"/>
              </a:solidFill>
              <a:latin typeface="Lato" panose="020F0502020204030203" pitchFamily="34" charset="0"/>
              <a:ea typeface="Lato" panose="020F0502020204030203" pitchFamily="34" charset="0"/>
              <a:cs typeface="Lato" panose="020F0502020204030203" pitchFamily="34" charset="0"/>
            </a:endParaRPr>
          </a:p>
          <a:p>
            <a:pPr lvl="0" fontAlgn="ctr"/>
            <a:endParaRPr lang="en-US" sz="2000" b="1" dirty="0">
              <a:solidFill>
                <a:srgbClr val="0C0C0C"/>
              </a:solidFill>
              <a:latin typeface="Lato" panose="020F0502020204030203" pitchFamily="34" charset="0"/>
              <a:ea typeface="Lato" panose="020F0502020204030203" pitchFamily="34" charset="0"/>
              <a:cs typeface="Lato" panose="020F0502020204030203" pitchFamily="34" charset="0"/>
            </a:endParaRPr>
          </a:p>
          <a:p>
            <a:pPr lvl="0" fontAlgn="ctr"/>
            <a:endParaRPr lang="en-US" sz="2000" b="1" dirty="0">
              <a:solidFill>
                <a:srgbClr val="0C0C0C"/>
              </a:solidFill>
              <a:latin typeface="Lato" panose="020F0502020204030203" pitchFamily="34" charset="0"/>
              <a:ea typeface="Lato" panose="020F0502020204030203" pitchFamily="34" charset="0"/>
              <a:cs typeface="Lato" panose="020F0502020204030203" pitchFamily="34" charset="0"/>
            </a:endParaRPr>
          </a:p>
          <a:p>
            <a:pPr lvl="0" fontAlgn="ct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a:t>
            </a:r>
          </a:p>
          <a:p>
            <a:pPr lvl="0" fontAlgn="ctr"/>
            <a:r>
              <a:rPr lang="en-US" sz="1600" b="1" dirty="0">
                <a:solidFill>
                  <a:srgbClr val="0C0C0C"/>
                </a:solidFill>
                <a:latin typeface="Lato" panose="020F0502020204030203" pitchFamily="34" charset="0"/>
                <a:ea typeface="Lato" panose="020F0502020204030203" pitchFamily="34" charset="0"/>
                <a:cs typeface="Lato" panose="020F0502020204030203" pitchFamily="34" charset="0"/>
              </a:rPr>
              <a:t>    Yahya Khan</a:t>
            </a:r>
            <a:r>
              <a:rPr lang="en-US" sz="1600" dirty="0">
                <a:solidFill>
                  <a:srgbClr val="0C0C0C"/>
                </a:solidFill>
                <a:latin typeface="Lato" panose="020F0502020204030203" pitchFamily="34" charset="0"/>
                <a:ea typeface="Lato" panose="020F0502020204030203" pitchFamily="34" charset="0"/>
                <a:cs typeface="Lato" panose="020F0502020204030203" pitchFamily="34" charset="0"/>
              </a:rPr>
              <a:t>- </a:t>
            </a:r>
            <a:r>
              <a:rPr lang="en-US" sz="1600" i="1" dirty="0">
                <a:solidFill>
                  <a:srgbClr val="0C0C0C"/>
                </a:solidFill>
                <a:latin typeface="Lato" panose="020F0502020204030203" pitchFamily="34" charset="0"/>
                <a:ea typeface="Lato" panose="020F0502020204030203" pitchFamily="34" charset="0"/>
                <a:cs typeface="Lato" panose="020F0502020204030203" pitchFamily="34" charset="0"/>
              </a:rPr>
              <a:t>CDBO, Bank Alfalah</a:t>
            </a:r>
          </a:p>
        </p:txBody>
      </p:sp>
      <p:cxnSp>
        <p:nvCxnSpPr>
          <p:cNvPr id="36" name="Google Shape;108;p4"/>
          <p:cNvCxnSpPr/>
          <p:nvPr/>
        </p:nvCxnSpPr>
        <p:spPr>
          <a:xfrm>
            <a:off x="6629843" y="1728571"/>
            <a:ext cx="4735236" cy="0"/>
          </a:xfrm>
          <a:prstGeom prst="straightConnector1">
            <a:avLst/>
          </a:prstGeom>
          <a:noFill/>
          <a:ln w="38100" cap="flat" cmpd="sng">
            <a:solidFill>
              <a:srgbClr val="062043"/>
            </a:solidFill>
            <a:prstDash val="solid"/>
            <a:miter lim="800000"/>
            <a:headEnd type="none" w="sm" len="sm"/>
            <a:tailEnd type="none" w="sm" len="sm"/>
          </a:ln>
        </p:spPr>
      </p:cxnSp>
      <p:sp>
        <p:nvSpPr>
          <p:cNvPr id="37" name="Google Shape;107;p4"/>
          <p:cNvSpPr txBox="1"/>
          <p:nvPr/>
        </p:nvSpPr>
        <p:spPr>
          <a:xfrm>
            <a:off x="6631314" y="1746831"/>
            <a:ext cx="4899850" cy="338514"/>
          </a:xfrm>
          <a:prstGeom prst="rect">
            <a:avLst/>
          </a:prstGeom>
          <a:noFill/>
          <a:ln>
            <a:noFill/>
          </a:ln>
        </p:spPr>
        <p:txBody>
          <a:bodyPr spcFirstLastPara="1" wrap="square" lIns="91425" tIns="45700" rIns="91425" bIns="45700" anchor="t" anchorCtr="0">
            <a:spAutoFit/>
          </a:bodyPr>
          <a:lstStyle/>
          <a:p>
            <a:pPr lvl="0"/>
            <a:r>
              <a:rPr lang="en-US" sz="1600" dirty="0">
                <a:solidFill>
                  <a:srgbClr val="0C0C0C"/>
                </a:solidFill>
                <a:latin typeface="Lato" panose="020F0502020204030203" pitchFamily="34" charset="0"/>
                <a:ea typeface="Lato" panose="020F0502020204030203" pitchFamily="34" charset="0"/>
                <a:cs typeface="Lato" panose="020F0502020204030203" pitchFamily="34" charset="0"/>
                <a:sym typeface="Raleway"/>
              </a:rPr>
              <a:t>4:30- 5:30</a:t>
            </a:r>
            <a:endParaRPr lang="en-US" sz="1600" dirty="0">
              <a:solidFill>
                <a:srgbClr val="0C0C0C"/>
              </a:solidFill>
              <a:latin typeface="Lato" panose="020F0502020204030203" pitchFamily="34" charset="0"/>
              <a:ea typeface="Lato" panose="020F0502020204030203" pitchFamily="34" charset="0"/>
              <a:cs typeface="Lato" panose="020F0502020204030203" pitchFamily="34" charset="0"/>
            </a:endParaRPr>
          </a:p>
        </p:txBody>
      </p:sp>
      <p:sp>
        <p:nvSpPr>
          <p:cNvPr id="38" name="Google Shape;109;p4"/>
          <p:cNvSpPr txBox="1"/>
          <p:nvPr/>
        </p:nvSpPr>
        <p:spPr>
          <a:xfrm>
            <a:off x="6621752" y="1373939"/>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TIMING</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5" name="Google Shape;109;p4"/>
          <p:cNvSpPr txBox="1"/>
          <p:nvPr/>
        </p:nvSpPr>
        <p:spPr>
          <a:xfrm>
            <a:off x="589755" y="683915"/>
            <a:ext cx="3743094" cy="300042"/>
          </a:xfrm>
          <a:prstGeom prst="rect">
            <a:avLst/>
          </a:prstGeom>
          <a:solidFill>
            <a:srgbClr val="FFC107"/>
          </a:solidFill>
          <a:ln>
            <a:noFill/>
          </a:ln>
        </p:spPr>
        <p:txBody>
          <a:bodyPr spcFirstLastPara="1" wrap="square" lIns="91425" tIns="45700" rIns="91425" bIns="45700" anchor="ctr" anchorCtr="0">
            <a:spAutoFit/>
          </a:bodyPr>
          <a:lstStyle/>
          <a:p>
            <a:pPr lvl="0">
              <a:lnSpc>
                <a:spcPct val="150000"/>
              </a:lnSpc>
            </a:pPr>
            <a:r>
              <a:rPr lang="en-US" sz="900" b="1" dirty="0">
                <a:solidFill>
                  <a:srgbClr val="062043"/>
                </a:solidFill>
                <a:latin typeface="Raleway"/>
                <a:ea typeface="Raleway"/>
                <a:cs typeface="Raleway"/>
                <a:sym typeface="Raleway"/>
              </a:rPr>
              <a:t>DIGITAL BANK CEO’S &amp; DIGITAL HEADS OF BANKS</a:t>
            </a:r>
            <a:endParaRPr lang="en-US" sz="9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20" name="Google Shape;109;p4">
            <a:extLst>
              <a:ext uri="{FF2B5EF4-FFF2-40B4-BE49-F238E27FC236}">
                <a16:creationId xmlns:a16="http://schemas.microsoft.com/office/drawing/2014/main" id="{655B9B67-2674-824A-822B-F9FF88C2603F}"/>
              </a:ext>
            </a:extLst>
          </p:cNvPr>
          <p:cNvSpPr txBox="1"/>
          <p:nvPr/>
        </p:nvSpPr>
        <p:spPr>
          <a:xfrm>
            <a:off x="6612190" y="2226332"/>
            <a:ext cx="2523183" cy="334667"/>
          </a:xfrm>
          <a:prstGeom prst="rect">
            <a:avLst/>
          </a:prstGeom>
          <a:solidFill>
            <a:schemeClr val="bg1"/>
          </a:solidFill>
          <a:ln>
            <a:noFill/>
          </a:ln>
        </p:spPr>
        <p:txBody>
          <a:bodyPr spcFirstLastPara="1" wrap="square" lIns="91425" tIns="45700" rIns="91425" bIns="45700" anchor="ctr" anchorCtr="0">
            <a:spAutoFit/>
          </a:bodyPr>
          <a:lstStyle/>
          <a:p>
            <a:pPr marL="0" marR="0" lvl="0" indent="0" algn="l" rtl="0">
              <a:lnSpc>
                <a:spcPct val="150000"/>
              </a:lnSpc>
              <a:spcBef>
                <a:spcPts val="0"/>
              </a:spcBef>
              <a:spcAft>
                <a:spcPts val="0"/>
              </a:spcAft>
              <a:buNone/>
            </a:pPr>
            <a:r>
              <a:rPr lang="en-US" sz="1050" b="1" dirty="0">
                <a:solidFill>
                  <a:srgbClr val="062043"/>
                </a:solidFill>
                <a:latin typeface="Raleway"/>
                <a:ea typeface="Lato Black" panose="020F0502020204030203" pitchFamily="34" charset="0"/>
                <a:cs typeface="Lato Black" panose="020F0502020204030203" pitchFamily="34" charset="0"/>
                <a:sym typeface="Raleway"/>
              </a:rPr>
              <a:t>PRESENTATION</a:t>
            </a:r>
            <a:endParaRPr sz="1800" dirty="0">
              <a:latin typeface="Lato Black" panose="020F0502020204030203" pitchFamily="34" charset="0"/>
              <a:ea typeface="Lato Black" panose="020F0502020204030203" pitchFamily="34" charset="0"/>
              <a:cs typeface="Lato Black" panose="020F0502020204030203" pitchFamily="34" charset="0"/>
            </a:endParaRPr>
          </a:p>
        </p:txBody>
      </p:sp>
      <p:cxnSp>
        <p:nvCxnSpPr>
          <p:cNvPr id="24" name="Google Shape;108;p4">
            <a:extLst>
              <a:ext uri="{FF2B5EF4-FFF2-40B4-BE49-F238E27FC236}">
                <a16:creationId xmlns:a16="http://schemas.microsoft.com/office/drawing/2014/main" id="{E40D54AD-19A8-104E-93E5-4DD8D7181C42}"/>
              </a:ext>
            </a:extLst>
          </p:cNvPr>
          <p:cNvCxnSpPr/>
          <p:nvPr/>
        </p:nvCxnSpPr>
        <p:spPr>
          <a:xfrm>
            <a:off x="6620281" y="2580964"/>
            <a:ext cx="4735236" cy="0"/>
          </a:xfrm>
          <a:prstGeom prst="straightConnector1">
            <a:avLst/>
          </a:prstGeom>
          <a:noFill/>
          <a:ln w="38100" cap="flat" cmpd="sng">
            <a:solidFill>
              <a:srgbClr val="062043"/>
            </a:solidFill>
            <a:prstDash val="solid"/>
            <a:miter lim="800000"/>
            <a:headEnd type="none" w="sm" len="sm"/>
            <a:tailEnd type="none" w="sm" len="sm"/>
          </a:ln>
        </p:spPr>
      </p:cxnSp>
    </p:spTree>
    <p:extLst>
      <p:ext uri="{BB962C8B-B14F-4D97-AF65-F5344CB8AC3E}">
        <p14:creationId xmlns:p14="http://schemas.microsoft.com/office/powerpoint/2010/main" val="3905394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2"/>
          <p:cNvSpPr txBox="1">
            <a:spLocks noGrp="1"/>
          </p:cNvSpPr>
          <p:nvPr>
            <p:ph type="title"/>
          </p:nvPr>
        </p:nvSpPr>
        <p:spPr>
          <a:xfrm>
            <a:off x="880241"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62043"/>
              </a:buClr>
              <a:buSzPts val="3600"/>
              <a:buFont typeface="Arial"/>
              <a:buNone/>
            </a:pPr>
            <a:r>
              <a:rPr lang="en-US" sz="3600" b="1" dirty="0">
                <a:solidFill>
                  <a:srgbClr val="062043"/>
                </a:solidFill>
                <a:latin typeface="Raleway" pitchFamily="2" charset="0"/>
              </a:rPr>
              <a:t>SCHEDULE</a:t>
            </a:r>
            <a:endParaRPr sz="3600" dirty="0">
              <a:latin typeface="Raleway" pitchFamily="2" charset="0"/>
            </a:endParaRPr>
          </a:p>
        </p:txBody>
      </p:sp>
      <p:graphicFrame>
        <p:nvGraphicFramePr>
          <p:cNvPr id="189" name="Google Shape;189;p12"/>
          <p:cNvGraphicFramePr/>
          <p:nvPr>
            <p:extLst>
              <p:ext uri="{D42A27DB-BD31-4B8C-83A1-F6EECF244321}">
                <p14:modId xmlns:p14="http://schemas.microsoft.com/office/powerpoint/2010/main" val="2725556361"/>
              </p:ext>
            </p:extLst>
          </p:nvPr>
        </p:nvGraphicFramePr>
        <p:xfrm>
          <a:off x="982639" y="950494"/>
          <a:ext cx="9883629" cy="5884566"/>
        </p:xfrm>
        <a:graphic>
          <a:graphicData uri="http://schemas.openxmlformats.org/drawingml/2006/table">
            <a:tbl>
              <a:tblPr firstRow="1" firstCol="1" bandRow="1">
                <a:noFill/>
                <a:tableStyleId>{ED0573A1-7973-40CA-A294-61B312D8E661}</a:tableStyleId>
              </a:tblPr>
              <a:tblGrid>
                <a:gridCol w="3335993">
                  <a:extLst>
                    <a:ext uri="{9D8B030D-6E8A-4147-A177-3AD203B41FA5}">
                      <a16:colId xmlns:a16="http://schemas.microsoft.com/office/drawing/2014/main" val="20000"/>
                    </a:ext>
                  </a:extLst>
                </a:gridCol>
                <a:gridCol w="1064988">
                  <a:extLst>
                    <a:ext uri="{9D8B030D-6E8A-4147-A177-3AD203B41FA5}">
                      <a16:colId xmlns:a16="http://schemas.microsoft.com/office/drawing/2014/main" val="20001"/>
                    </a:ext>
                  </a:extLst>
                </a:gridCol>
                <a:gridCol w="1472187">
                  <a:extLst>
                    <a:ext uri="{9D8B030D-6E8A-4147-A177-3AD203B41FA5}">
                      <a16:colId xmlns:a16="http://schemas.microsoft.com/office/drawing/2014/main" val="20002"/>
                    </a:ext>
                  </a:extLst>
                </a:gridCol>
                <a:gridCol w="4010461">
                  <a:extLst>
                    <a:ext uri="{9D8B030D-6E8A-4147-A177-3AD203B41FA5}">
                      <a16:colId xmlns:a16="http://schemas.microsoft.com/office/drawing/2014/main" val="20003"/>
                    </a:ext>
                  </a:extLst>
                </a:gridCol>
              </a:tblGrid>
              <a:tr h="231783">
                <a:tc>
                  <a:txBody>
                    <a:bodyPr/>
                    <a:lstStyle/>
                    <a:p>
                      <a:pPr marL="0" marR="0" lvl="0" indent="0" algn="l" rtl="0">
                        <a:lnSpc>
                          <a:spcPct val="107000"/>
                        </a:lnSpc>
                        <a:spcBef>
                          <a:spcPts val="0"/>
                        </a:spcBef>
                        <a:spcAft>
                          <a:spcPts val="0"/>
                        </a:spcAft>
                        <a:buNone/>
                      </a:pPr>
                      <a:r>
                        <a:rPr lang="en-US" sz="1050" u="none" strike="noStrike" cap="none" dirty="0">
                          <a:solidFill>
                            <a:srgbClr val="062043"/>
                          </a:solidFill>
                          <a:latin typeface="Raleway" pitchFamily="2" charset="0"/>
                          <a:ea typeface="Raleway"/>
                          <a:cs typeface="Raleway"/>
                          <a:sym typeface="Raleway"/>
                        </a:rPr>
                        <a:t>SEGMENTS</a:t>
                      </a:r>
                      <a:endParaRPr sz="1400" u="none" strike="noStrike" cap="none" dirty="0">
                        <a:solidFill>
                          <a:srgbClr val="062043"/>
                        </a:solidFill>
                        <a:latin typeface="Raleway" pitchFamily="2" charset="0"/>
                        <a:ea typeface="Raleway"/>
                        <a:cs typeface="Raleway"/>
                        <a:sym typeface="Raleway"/>
                      </a:endParaRPr>
                    </a:p>
                  </a:txBody>
                  <a:tcPr marL="68575" marR="68575" marT="0" marB="0" anchor="ctr"/>
                </a:tc>
                <a:tc>
                  <a:txBody>
                    <a:bodyPr/>
                    <a:lstStyle/>
                    <a:p>
                      <a:pPr marL="0" marR="0" lvl="0" indent="0" algn="l" rtl="0">
                        <a:lnSpc>
                          <a:spcPct val="107000"/>
                        </a:lnSpc>
                        <a:spcBef>
                          <a:spcPts val="0"/>
                        </a:spcBef>
                        <a:spcAft>
                          <a:spcPts val="0"/>
                        </a:spcAft>
                        <a:buNone/>
                      </a:pPr>
                      <a:r>
                        <a:rPr lang="en-US" sz="1050" u="none" strike="noStrike" cap="none" dirty="0">
                          <a:solidFill>
                            <a:srgbClr val="062043"/>
                          </a:solidFill>
                          <a:latin typeface="Raleway" pitchFamily="2" charset="0"/>
                          <a:ea typeface="Raleway"/>
                          <a:cs typeface="Raleway"/>
                          <a:sym typeface="Raleway"/>
                        </a:rPr>
                        <a:t>TIME</a:t>
                      </a:r>
                      <a:endParaRPr sz="1400" u="none" strike="noStrike" cap="none" dirty="0">
                        <a:solidFill>
                          <a:srgbClr val="062043"/>
                        </a:solidFill>
                        <a:latin typeface="Raleway" pitchFamily="2" charset="0"/>
                        <a:ea typeface="Raleway"/>
                        <a:cs typeface="Raleway"/>
                        <a:sym typeface="Raleway"/>
                      </a:endParaRPr>
                    </a:p>
                  </a:txBody>
                  <a:tcPr marL="68575" marR="68575" marT="0" marB="0" anchor="ctr"/>
                </a:tc>
                <a:tc>
                  <a:txBody>
                    <a:bodyPr/>
                    <a:lstStyle/>
                    <a:p>
                      <a:pPr marL="0" marR="0" lvl="0" indent="0" algn="l" rtl="0">
                        <a:lnSpc>
                          <a:spcPct val="107000"/>
                        </a:lnSpc>
                        <a:spcBef>
                          <a:spcPts val="0"/>
                        </a:spcBef>
                        <a:spcAft>
                          <a:spcPts val="0"/>
                        </a:spcAft>
                        <a:buNone/>
                      </a:pPr>
                      <a:r>
                        <a:rPr lang="en-US" sz="1050" u="none" strike="noStrike" cap="none" dirty="0">
                          <a:solidFill>
                            <a:srgbClr val="062043"/>
                          </a:solidFill>
                          <a:latin typeface="Raleway" pitchFamily="2" charset="0"/>
                          <a:ea typeface="Raleway"/>
                          <a:cs typeface="Raleway"/>
                          <a:sym typeface="Raleway"/>
                        </a:rPr>
                        <a:t>FORMAT</a:t>
                      </a:r>
                      <a:endParaRPr sz="1400" u="none" strike="noStrike" cap="none" dirty="0">
                        <a:solidFill>
                          <a:srgbClr val="062043"/>
                        </a:solidFill>
                        <a:latin typeface="Raleway" pitchFamily="2" charset="0"/>
                        <a:ea typeface="Raleway"/>
                        <a:cs typeface="Raleway"/>
                        <a:sym typeface="Raleway"/>
                      </a:endParaRPr>
                    </a:p>
                  </a:txBody>
                  <a:tcPr marL="68575" marR="68575" marT="0" marB="0" anchor="ctr"/>
                </a:tc>
                <a:tc>
                  <a:txBody>
                    <a:bodyPr/>
                    <a:lstStyle/>
                    <a:p>
                      <a:pPr marL="0" marR="0" lvl="0" indent="0" algn="l" rtl="0">
                        <a:lnSpc>
                          <a:spcPct val="107000"/>
                        </a:lnSpc>
                        <a:spcBef>
                          <a:spcPts val="0"/>
                        </a:spcBef>
                        <a:spcAft>
                          <a:spcPts val="0"/>
                        </a:spcAft>
                        <a:buNone/>
                      </a:pPr>
                      <a:r>
                        <a:rPr lang="en-US" sz="900" u="none" strike="noStrike" cap="none" dirty="0">
                          <a:latin typeface="Raleway" pitchFamily="2" charset="0"/>
                          <a:ea typeface="Raleway"/>
                          <a:cs typeface="Raleway"/>
                          <a:sym typeface="Raleway"/>
                        </a:rPr>
                        <a:t> </a:t>
                      </a:r>
                      <a:endParaRPr sz="1400" u="none" strike="noStrike" cap="none" dirty="0">
                        <a:latin typeface="Raleway" pitchFamily="2" charset="0"/>
                        <a:ea typeface="Raleway"/>
                        <a:cs typeface="Raleway"/>
                        <a:sym typeface="Raleway"/>
                      </a:endParaRPr>
                    </a:p>
                  </a:txBody>
                  <a:tcPr marL="68575" marR="68575" marT="0" marB="0"/>
                </a:tc>
                <a:extLst>
                  <a:ext uri="{0D108BD9-81ED-4DB2-BD59-A6C34878D82A}">
                    <a16:rowId xmlns:a16="http://schemas.microsoft.com/office/drawing/2014/main" val="10000"/>
                  </a:ext>
                </a:extLst>
              </a:tr>
              <a:tr h="231783">
                <a:tc>
                  <a:txBody>
                    <a:bodyPr/>
                    <a:lstStyle/>
                    <a:p>
                      <a:r>
                        <a:rPr lang="en-US" sz="1100" b="0" i="0" u="none" strike="noStrike" cap="none" dirty="0">
                          <a:solidFill>
                            <a:schemeClr val="dk1"/>
                          </a:solidFill>
                          <a:latin typeface="Raleway" pitchFamily="2" charset="0"/>
                          <a:ea typeface="Raleway"/>
                          <a:cs typeface="Raleway"/>
                          <a:sym typeface="Raleway"/>
                        </a:rPr>
                        <a:t>Registration/</a:t>
                      </a:r>
                      <a:r>
                        <a:rPr lang="en-US" sz="1100" b="0" i="0" u="none" strike="noStrike" cap="none" baseline="0" dirty="0">
                          <a:solidFill>
                            <a:schemeClr val="dk1"/>
                          </a:solidFill>
                          <a:latin typeface="Raleway" pitchFamily="2" charset="0"/>
                          <a:ea typeface="Raleway"/>
                          <a:cs typeface="Raleway"/>
                          <a:sym typeface="Raleway"/>
                        </a:rPr>
                        <a:t> Networking</a:t>
                      </a:r>
                      <a:endParaRPr lang="en-US" sz="1100" b="0" i="0" u="none" strike="noStrike" cap="none" dirty="0">
                        <a:solidFill>
                          <a:schemeClr val="dk1"/>
                        </a:solidFill>
                        <a:latin typeface="Raleway" pitchFamily="2" charset="0"/>
                        <a:ea typeface="Raleway"/>
                        <a:cs typeface="Raleway"/>
                        <a:sym typeface="Arial"/>
                      </a:endParaRPr>
                    </a:p>
                  </a:txBody>
                  <a:tcPr marL="68575" marR="68575" marT="0" marB="0" anchor="ctr">
                    <a:lnR w="12700" cap="flat" cmpd="sng">
                      <a:solidFill>
                        <a:schemeClr val="dk1"/>
                      </a:solidFill>
                      <a:prstDash val="solid"/>
                      <a:round/>
                      <a:headEnd type="none" w="sm" len="sm"/>
                      <a:tailEnd type="none" w="sm" len="sm"/>
                    </a:lnR>
                  </a:tcPr>
                </a:tc>
                <a:tc>
                  <a:txBody>
                    <a:bodyPr/>
                    <a:lstStyle/>
                    <a:p>
                      <a:r>
                        <a:rPr lang="en-US" sz="1000" b="0" i="0" u="none" strike="noStrike" cap="none" dirty="0">
                          <a:solidFill>
                            <a:schemeClr val="dk1"/>
                          </a:solidFill>
                          <a:latin typeface="Raleway" pitchFamily="2" charset="0"/>
                          <a:ea typeface="Raleway"/>
                          <a:cs typeface="Raleway"/>
                          <a:sym typeface="Arial"/>
                        </a:rPr>
                        <a:t>8:30-9:00</a:t>
                      </a: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a:latin typeface="Raleway" pitchFamily="2" charset="0"/>
                          <a:ea typeface="Raleway"/>
                          <a:cs typeface="Raleway"/>
                          <a:sym typeface="Raleway"/>
                        </a:rPr>
                        <a:t> </a:t>
                      </a:r>
                      <a:endParaRPr sz="1000" u="none" strike="noStrike" cap="none">
                        <a:latin typeface="Raleway" pitchFamily="2" charset="0"/>
                        <a:ea typeface="Raleway"/>
                        <a:cs typeface="Raleway"/>
                        <a:sym typeface="Raleway"/>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a:latin typeface="Raleway" pitchFamily="2" charset="0"/>
                          <a:ea typeface="Raleway"/>
                          <a:cs typeface="Raleway"/>
                          <a:sym typeface="Raleway"/>
                        </a:rPr>
                        <a:t> </a:t>
                      </a:r>
                      <a:endParaRPr sz="1000" u="none" strike="noStrike" cap="none">
                        <a:latin typeface="Raleway" pitchFamily="2" charset="0"/>
                        <a:ea typeface="Raleway"/>
                        <a:cs typeface="Raleway"/>
                        <a:sym typeface="Raleway"/>
                      </a:endParaRPr>
                    </a:p>
                  </a:txBody>
                  <a:tcPr marL="68575" marR="68575" marT="0" marB="0" anchor="ctr">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1"/>
                  </a:ext>
                </a:extLst>
              </a:tr>
              <a:tr h="244662">
                <a:tc>
                  <a:txBody>
                    <a:bodyPr/>
                    <a:lstStyle/>
                    <a:p>
                      <a:pPr marL="0" marR="0" lvl="0" indent="0" algn="l" rtl="0">
                        <a:lnSpc>
                          <a:spcPct val="107000"/>
                        </a:lnSpc>
                        <a:spcBef>
                          <a:spcPts val="0"/>
                        </a:spcBef>
                        <a:spcAft>
                          <a:spcPts val="0"/>
                        </a:spcAft>
                        <a:buNone/>
                      </a:pPr>
                      <a:r>
                        <a:rPr lang="en-US" sz="1100" b="0" u="none" strike="noStrike" cap="none" dirty="0">
                          <a:latin typeface="Raleway" pitchFamily="2" charset="0"/>
                          <a:ea typeface="Raleway"/>
                          <a:cs typeface="Raleway"/>
                          <a:sym typeface="Raleway"/>
                        </a:rPr>
                        <a:t>Bismillah and Welcome Address</a:t>
                      </a:r>
                      <a:endParaRPr sz="1100" b="0" u="none" strike="noStrike" cap="none" dirty="0">
                        <a:latin typeface="Raleway" pitchFamily="2" charset="0"/>
                        <a:ea typeface="Raleway"/>
                        <a:cs typeface="Raleway"/>
                        <a:sym typeface="Raleway"/>
                      </a:endParaRPr>
                    </a:p>
                  </a:txBody>
                  <a:tcPr marL="68575" marR="68575" marT="0" marB="0" anchor="ctr">
                    <a:lnR w="12700"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9:00-9:015</a:t>
                      </a:r>
                      <a:endParaRPr sz="1000" u="none" strike="noStrike" cap="none" dirty="0">
                        <a:latin typeface="Raleway" pitchFamily="2" charset="0"/>
                        <a:ea typeface="Raleway"/>
                        <a:cs typeface="Raleway"/>
                        <a:sym typeface="Raleway"/>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endParaRPr lang="en-US" dirty="0"/>
                    </a:p>
                  </a:txBody>
                  <a:tcPr marL="68575" marR="68575" marT="0"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a:latin typeface="Raleway" pitchFamily="2" charset="0"/>
                          <a:ea typeface="Raleway"/>
                          <a:cs typeface="Raleway"/>
                          <a:sym typeface="Raleway"/>
                        </a:rPr>
                        <a:t> </a:t>
                      </a:r>
                      <a:endParaRPr sz="1000" u="none" strike="noStrike" cap="none">
                        <a:latin typeface="Raleway" pitchFamily="2" charset="0"/>
                        <a:ea typeface="Raleway"/>
                        <a:cs typeface="Raleway"/>
                        <a:sym typeface="Raleway"/>
                      </a:endParaRPr>
                    </a:p>
                  </a:txBody>
                  <a:tcPr marL="68575" marR="68575" marT="0" marB="0" anchor="ctr">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2"/>
                  </a:ext>
                </a:extLst>
              </a:tr>
              <a:tr h="244662">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CHIEF GUEST SPEECH   Mr. Saleem Ullah </a:t>
                      </a:r>
                    </a:p>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Deputy Governor SBP (Tentative)</a:t>
                      </a:r>
                      <a:endParaRPr sz="1200" u="none" strike="noStrike" cap="none" dirty="0">
                        <a:latin typeface="Raleway" pitchFamily="2" charset="0"/>
                        <a:ea typeface="Raleway"/>
                        <a:cs typeface="Raleway"/>
                        <a:sym typeface="Raleway"/>
                      </a:endParaRPr>
                    </a:p>
                  </a:txBody>
                  <a:tcPr marL="68575" marR="68575" marT="0" marB="0" anchor="ctr">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9:15-9:30</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SPEECH</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tcPr>
                </a:tc>
                <a:extLst>
                  <a:ext uri="{0D108BD9-81ED-4DB2-BD59-A6C34878D82A}">
                    <a16:rowId xmlns:a16="http://schemas.microsoft.com/office/drawing/2014/main" val="2646456895"/>
                  </a:ext>
                </a:extLst>
              </a:tr>
              <a:tr h="218903">
                <a:tc>
                  <a:txBody>
                    <a:bodyPr/>
                    <a:lstStyle/>
                    <a:p>
                      <a:endParaRPr lang="en-US"/>
                    </a:p>
                  </a:txBody>
                  <a:tcPr marL="68575" marR="68575" marT="0" marB="0" anchor="ctr">
                    <a:lnR w="12700" cap="flat" cmpd="sng">
                      <a:solidFill>
                        <a:schemeClr val="dk1"/>
                      </a:solidFill>
                      <a:prstDash val="solid"/>
                      <a:round/>
                      <a:headEnd type="none" w="sm" len="sm"/>
                      <a:tailEnd type="none" w="sm" len="sm"/>
                    </a:lnR>
                  </a:tcPr>
                </a:tc>
                <a:tc>
                  <a:txBody>
                    <a:bodyPr/>
                    <a:lstStyle/>
                    <a:p>
                      <a:endParaRPr lang="en-US"/>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endParaRPr lang="en-US" dirty="0"/>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050" b="1" i="0" u="none" strike="noStrike" cap="none" dirty="0">
                          <a:solidFill>
                            <a:srgbClr val="00D09D"/>
                          </a:solidFill>
                          <a:latin typeface="Raleway" pitchFamily="2" charset="0"/>
                          <a:ea typeface="Raleway"/>
                          <a:cs typeface="Raleway"/>
                          <a:sym typeface="Raleway"/>
                        </a:rPr>
                        <a:t>PARTICIPANT PROFILE</a:t>
                      </a:r>
                    </a:p>
                  </a:txBody>
                  <a:tcPr marL="68575" marR="68575" marT="0" marB="0" anchor="ctr">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3"/>
                  </a:ext>
                </a:extLst>
              </a:tr>
              <a:tr h="161532">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KEYNOTE (RETAIL BANKING</a:t>
                      </a:r>
                      <a:r>
                        <a:rPr lang="en-US" sz="1000" u="none" strike="noStrike" cap="none" baseline="0" dirty="0">
                          <a:latin typeface="Raleway" pitchFamily="2" charset="0"/>
                          <a:ea typeface="Raleway"/>
                          <a:cs typeface="Raleway"/>
                          <a:sym typeface="Raleway"/>
                        </a:rPr>
                        <a:t> </a:t>
                      </a:r>
                      <a:r>
                        <a:rPr lang="en-US" sz="1000" u="none" strike="noStrike" cap="none" dirty="0">
                          <a:latin typeface="Raleway" pitchFamily="2" charset="0"/>
                          <a:ea typeface="Raleway"/>
                          <a:cs typeface="Raleway"/>
                          <a:sym typeface="Raleway"/>
                        </a:rPr>
                        <a:t>LANDSACPE)</a:t>
                      </a:r>
                      <a:endParaRPr sz="1200" u="none" strike="noStrike" cap="none" dirty="0">
                        <a:latin typeface="Raleway" pitchFamily="2" charset="0"/>
                        <a:ea typeface="Raleway"/>
                        <a:cs typeface="Raleway"/>
                        <a:sym typeface="Raleway"/>
                      </a:endParaRPr>
                    </a:p>
                  </a:txBody>
                  <a:tcPr marL="68575" marR="68575" marT="0" marB="0" anchor="ctr">
                    <a:lnR w="12700"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9:30-9:50</a:t>
                      </a:r>
                      <a:endParaRPr sz="1000" u="none" strike="noStrike" cap="none" dirty="0">
                        <a:latin typeface="Raleway" pitchFamily="2" charset="0"/>
                        <a:ea typeface="Raleway"/>
                        <a:cs typeface="Raleway"/>
                        <a:sym typeface="Raleway"/>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SPEAKER</a:t>
                      </a:r>
                      <a:endParaRPr sz="1000" u="none" strike="noStrike" cap="none" dirty="0">
                        <a:latin typeface="Raleway" pitchFamily="2" charset="0"/>
                        <a:ea typeface="Raleway"/>
                        <a:cs typeface="Raleway"/>
                        <a:sym typeface="Raleway"/>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endParaRPr sz="900" b="1" u="none" strike="noStrike" cap="none" dirty="0">
                        <a:solidFill>
                          <a:srgbClr val="00D09D"/>
                        </a:solidFill>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tcPr>
                </a:tc>
                <a:extLst>
                  <a:ext uri="{0D108BD9-81ED-4DB2-BD59-A6C34878D82A}">
                    <a16:rowId xmlns:a16="http://schemas.microsoft.com/office/drawing/2014/main" val="10004"/>
                  </a:ext>
                </a:extLst>
              </a:tr>
              <a:tr h="426343">
                <a:tc>
                  <a:txBody>
                    <a:bodyPr/>
                    <a:lstStyle/>
                    <a:p>
                      <a:pPr marL="0" marR="0" lvl="0" indent="0" algn="l" rtl="0">
                        <a:lnSpc>
                          <a:spcPct val="107000"/>
                        </a:lnSpc>
                        <a:spcBef>
                          <a:spcPts val="0"/>
                        </a:spcBef>
                        <a:spcAft>
                          <a:spcPts val="0"/>
                        </a:spcAft>
                        <a:buNone/>
                      </a:pPr>
                      <a:r>
                        <a:rPr lang="en-US" sz="1000" b="1" u="none" strike="noStrike" cap="none" dirty="0">
                          <a:solidFill>
                            <a:schemeClr val="dk1"/>
                          </a:solidFill>
                          <a:latin typeface="Raleway" pitchFamily="2" charset="0"/>
                          <a:ea typeface="Raleway"/>
                          <a:cs typeface="Raleway"/>
                          <a:sym typeface="Raleway"/>
                        </a:rPr>
                        <a:t>1-THE RETAIL BANKING LANDSCAPE</a:t>
                      </a:r>
                      <a:endParaRPr dirty="0">
                        <a:latin typeface="Raleway" pitchFamily="2" charset="0"/>
                      </a:endParaRPr>
                    </a:p>
                  </a:txBody>
                  <a:tcPr marL="68575" marR="68575" marT="0" marB="0" anchor="ctr">
                    <a:lnR w="12700"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9:50-10:40</a:t>
                      </a:r>
                      <a:endParaRPr sz="1000" u="none" strike="noStrike" cap="none" dirty="0">
                        <a:latin typeface="Raleway" pitchFamily="2" charset="0"/>
                        <a:ea typeface="Raleway"/>
                        <a:cs typeface="Raleway"/>
                        <a:sym typeface="Raleway"/>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a:latin typeface="Raleway" pitchFamily="2" charset="0"/>
                          <a:ea typeface="Raleway"/>
                          <a:cs typeface="Raleway"/>
                          <a:sym typeface="Raleway"/>
                        </a:rPr>
                        <a:t>PANEL DISCUSSION</a:t>
                      </a:r>
                      <a:endParaRPr sz="1000" u="none" strike="noStrike" cap="none">
                        <a:latin typeface="Raleway" pitchFamily="2" charset="0"/>
                        <a:ea typeface="Raleway"/>
                        <a:cs typeface="Raleway"/>
                        <a:sym typeface="Raleway"/>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CEO’S &amp; PRESIDENTS OF BANKS &amp; COOs</a:t>
                      </a:r>
                      <a:endParaRPr sz="1000" u="none" strike="noStrike" cap="none" dirty="0">
                        <a:latin typeface="Raleway" pitchFamily="2" charset="0"/>
                        <a:ea typeface="Raleway"/>
                        <a:cs typeface="Raleway"/>
                        <a:sym typeface="Raleway"/>
                      </a:endParaRPr>
                    </a:p>
                  </a:txBody>
                  <a:tcPr marL="68575" marR="68575" marT="0" marB="0" anchor="ctr">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5"/>
                  </a:ext>
                </a:extLst>
              </a:tr>
              <a:tr h="214328">
                <a:tc>
                  <a:txBody>
                    <a:bodyPr/>
                    <a:lstStyle/>
                    <a:p>
                      <a:pPr marL="0" marR="0" lvl="0" indent="0" algn="l" rtl="0">
                        <a:lnSpc>
                          <a:spcPct val="107000"/>
                        </a:lnSpc>
                        <a:spcBef>
                          <a:spcPts val="0"/>
                        </a:spcBef>
                        <a:spcAft>
                          <a:spcPts val="0"/>
                        </a:spcAft>
                        <a:buNone/>
                      </a:pPr>
                      <a:r>
                        <a:rPr lang="en-US" sz="1000" b="1" u="none" strike="noStrike" cap="none" dirty="0">
                          <a:solidFill>
                            <a:srgbClr val="757070"/>
                          </a:solidFill>
                          <a:latin typeface="Raleway" pitchFamily="2" charset="0"/>
                          <a:ea typeface="Raleway"/>
                          <a:cs typeface="Raleway"/>
                          <a:sym typeface="Raleway"/>
                        </a:rPr>
                        <a:t>TEA BREAK</a:t>
                      </a:r>
                      <a:endParaRPr dirty="0">
                        <a:latin typeface="Raleway" pitchFamily="2" charset="0"/>
                      </a:endParaRPr>
                    </a:p>
                  </a:txBody>
                  <a:tcPr marL="68575" marR="68575" marT="0" marB="0" anchor="ctr">
                    <a:lnR w="12700" cap="flat" cmpd="sng" algn="ctr">
                      <a:solidFill>
                        <a:schemeClr val="dk1"/>
                      </a:solidFill>
                      <a:prstDash val="solid"/>
                      <a:round/>
                      <a:headEnd type="none" w="sm" len="sm"/>
                      <a:tailEnd type="none" w="sm" len="sm"/>
                    </a:lnR>
                    <a:solidFill>
                      <a:srgbClr val="FFCC66">
                        <a:alpha val="20000"/>
                      </a:srgbClr>
                    </a:solidFill>
                  </a:tcPr>
                </a:tc>
                <a:tc>
                  <a:txBody>
                    <a:bodyPr/>
                    <a:lstStyle/>
                    <a:p>
                      <a:pPr marL="0" marR="0" lvl="0" indent="0" algn="l" rtl="0">
                        <a:lnSpc>
                          <a:spcPct val="107000"/>
                        </a:lnSpc>
                        <a:spcBef>
                          <a:spcPts val="0"/>
                        </a:spcBef>
                        <a:spcAft>
                          <a:spcPts val="0"/>
                        </a:spcAft>
                        <a:buNone/>
                      </a:pPr>
                      <a:r>
                        <a:rPr lang="en-US" sz="1000" b="1" u="none" strike="noStrike" cap="none" dirty="0">
                          <a:solidFill>
                            <a:srgbClr val="757070"/>
                          </a:solidFill>
                          <a:latin typeface="Raleway" pitchFamily="2" charset="0"/>
                          <a:ea typeface="Raleway"/>
                          <a:cs typeface="Raleway"/>
                          <a:sym typeface="Raleway"/>
                        </a:rPr>
                        <a:t>10:40-11:00</a:t>
                      </a:r>
                      <a:endParaRPr dirty="0">
                        <a:latin typeface="Raleway" pitchFamily="2" charset="0"/>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solidFill>
                      <a:srgbClr val="FFCC66">
                        <a:alpha val="20000"/>
                      </a:srgbClr>
                    </a:solidFill>
                  </a:tcPr>
                </a:tc>
                <a:tc>
                  <a:txBody>
                    <a:bodyPr/>
                    <a:lstStyle/>
                    <a:p>
                      <a:pPr marL="0" marR="0" lvl="0" indent="0" algn="l" rtl="0">
                        <a:lnSpc>
                          <a:spcPct val="107000"/>
                        </a:lnSpc>
                        <a:spcBef>
                          <a:spcPts val="0"/>
                        </a:spcBef>
                        <a:spcAft>
                          <a:spcPts val="0"/>
                        </a:spcAft>
                        <a:buClr>
                          <a:srgbClr val="000000"/>
                        </a:buClr>
                        <a:buFont typeface="Arial"/>
                        <a:buNone/>
                      </a:pPr>
                      <a:endParaRPr sz="1000" b="1" i="0" u="none" strike="noStrike" cap="none" dirty="0">
                        <a:solidFill>
                          <a:srgbClr val="757070"/>
                        </a:solidFill>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solidFill>
                      <a:srgbClr val="FFCC66">
                        <a:alpha val="20000"/>
                      </a:srgbClr>
                    </a:solidFill>
                  </a:tcPr>
                </a:tc>
                <a:tc>
                  <a:txBody>
                    <a:bodyPr/>
                    <a:lstStyle/>
                    <a:p>
                      <a:pPr marL="0" marR="0" lvl="0" indent="0" algn="l" rtl="0">
                        <a:lnSpc>
                          <a:spcPct val="107000"/>
                        </a:lnSpc>
                        <a:spcBef>
                          <a:spcPts val="0"/>
                        </a:spcBef>
                        <a:spcAft>
                          <a:spcPts val="0"/>
                        </a:spcAft>
                        <a:buClr>
                          <a:srgbClr val="000000"/>
                        </a:buClr>
                        <a:buFont typeface="Arial"/>
                        <a:buNone/>
                      </a:pPr>
                      <a:endParaRPr sz="1000" b="1" i="0" u="none" strike="noStrike" cap="none" dirty="0">
                        <a:solidFill>
                          <a:srgbClr val="757070"/>
                        </a:solidFill>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solidFill>
                      <a:srgbClr val="FFCC66">
                        <a:alpha val="20000"/>
                      </a:srgbClr>
                    </a:solidFill>
                  </a:tcPr>
                </a:tc>
                <a:extLst>
                  <a:ext uri="{0D108BD9-81ED-4DB2-BD59-A6C34878D82A}">
                    <a16:rowId xmlns:a16="http://schemas.microsoft.com/office/drawing/2014/main" val="2587639728"/>
                  </a:ext>
                </a:extLst>
              </a:tr>
              <a:tr h="149977">
                <a:tc>
                  <a:txBody>
                    <a:bodyPr/>
                    <a:lstStyle/>
                    <a:p>
                      <a:pPr marL="0" marR="0" lvl="0" indent="0" algn="l" rtl="0">
                        <a:lnSpc>
                          <a:spcPct val="107000"/>
                        </a:lnSpc>
                        <a:spcBef>
                          <a:spcPts val="0"/>
                        </a:spcBef>
                        <a:spcAft>
                          <a:spcPts val="0"/>
                        </a:spcAft>
                        <a:buNone/>
                      </a:pPr>
                      <a:r>
                        <a:rPr lang="en-US" sz="1000" b="1" i="0" u="none" strike="noStrike" cap="none" dirty="0">
                          <a:solidFill>
                            <a:schemeClr val="dk1"/>
                          </a:solidFill>
                          <a:latin typeface="Raleway" pitchFamily="2" charset="0"/>
                          <a:ea typeface="Raleway"/>
                          <a:cs typeface="Raleway"/>
                          <a:sym typeface="Arial"/>
                        </a:rPr>
                        <a:t>KEYNOTE (EXECUTING RETAIL GROWTH)</a:t>
                      </a:r>
                      <a:endParaRPr sz="1000" b="1" i="0" u="none" strike="noStrike" cap="none" dirty="0">
                        <a:solidFill>
                          <a:schemeClr val="dk1"/>
                        </a:solidFill>
                        <a:latin typeface="Raleway" pitchFamily="2" charset="0"/>
                        <a:ea typeface="Raleway"/>
                        <a:cs typeface="Raleway"/>
                        <a:sym typeface="Arial"/>
                      </a:endParaRPr>
                    </a:p>
                  </a:txBody>
                  <a:tcPr marL="68575" marR="68575" marT="0" marB="0" anchor="ctr">
                    <a:lnR w="12700" cap="flat" cmpd="sng" algn="ctr">
                      <a:solidFill>
                        <a:schemeClr val="dk1"/>
                      </a:solidFill>
                      <a:prstDash val="solid"/>
                      <a:round/>
                      <a:headEnd type="none" w="sm" len="sm"/>
                      <a:tailEnd type="none" w="sm" len="sm"/>
                    </a:lnR>
                    <a:solidFill>
                      <a:schemeClr val="bg1">
                        <a:lumMod val="85000"/>
                      </a:schemeClr>
                    </a:solidFill>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11:00-11:20</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solidFill>
                      <a:schemeClr val="bg1">
                        <a:lumMod val="85000"/>
                      </a:schemeClr>
                    </a:solidFill>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SPEAKER</a:t>
                      </a: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solidFill>
                      <a:schemeClr val="bg1">
                        <a:lumMod val="85000"/>
                      </a:schemeClr>
                    </a:solidFill>
                  </a:tcPr>
                </a:tc>
                <a:tc>
                  <a:txBody>
                    <a:bodyPr/>
                    <a:lstStyle/>
                    <a:p>
                      <a:pPr marL="0" marR="0" lvl="0" indent="0" algn="l" rtl="0">
                        <a:lnSpc>
                          <a:spcPct val="107000"/>
                        </a:lnSpc>
                        <a:spcBef>
                          <a:spcPts val="0"/>
                        </a:spcBef>
                        <a:spcAft>
                          <a:spcPts val="0"/>
                        </a:spcAft>
                        <a:buNone/>
                      </a:pP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solidFill>
                      <a:schemeClr val="bg1">
                        <a:lumMod val="85000"/>
                      </a:schemeClr>
                    </a:solidFill>
                  </a:tcPr>
                </a:tc>
                <a:extLst>
                  <a:ext uri="{0D108BD9-81ED-4DB2-BD59-A6C34878D82A}">
                    <a16:rowId xmlns:a16="http://schemas.microsoft.com/office/drawing/2014/main" val="244271092"/>
                  </a:ext>
                </a:extLst>
              </a:tr>
              <a:tr h="419283">
                <a:tc>
                  <a:txBody>
                    <a:bodyPr/>
                    <a:lstStyle/>
                    <a:p>
                      <a:pPr marL="0" marR="0" lvl="0" indent="0" algn="l" rtl="0">
                        <a:lnSpc>
                          <a:spcPct val="107000"/>
                        </a:lnSpc>
                        <a:spcBef>
                          <a:spcPts val="0"/>
                        </a:spcBef>
                        <a:spcAft>
                          <a:spcPts val="0"/>
                        </a:spcAft>
                        <a:buNone/>
                      </a:pPr>
                      <a:r>
                        <a:rPr lang="en-US" sz="1000" b="1" u="none" strike="noStrike" cap="none" dirty="0">
                          <a:solidFill>
                            <a:schemeClr val="dk1"/>
                          </a:solidFill>
                          <a:latin typeface="Raleway" pitchFamily="2" charset="0"/>
                          <a:ea typeface="Raleway"/>
                          <a:cs typeface="Raleway"/>
                          <a:sym typeface="Raleway"/>
                        </a:rPr>
                        <a:t>2-EXECUTING RETAIL</a:t>
                      </a:r>
                      <a:r>
                        <a:rPr lang="en-US" sz="1000" b="1" u="none" strike="noStrike" cap="none" baseline="0" dirty="0">
                          <a:solidFill>
                            <a:schemeClr val="dk1"/>
                          </a:solidFill>
                          <a:latin typeface="Raleway" pitchFamily="2" charset="0"/>
                          <a:ea typeface="Raleway"/>
                          <a:cs typeface="Raleway"/>
                          <a:sym typeface="Raleway"/>
                        </a:rPr>
                        <a:t> GROWTH</a:t>
                      </a:r>
                    </a:p>
                    <a:p>
                      <a:pPr marL="0" marR="0" lvl="0" indent="0" algn="l" rtl="0">
                        <a:lnSpc>
                          <a:spcPct val="107000"/>
                        </a:lnSpc>
                        <a:spcBef>
                          <a:spcPts val="0"/>
                        </a:spcBef>
                        <a:spcAft>
                          <a:spcPts val="0"/>
                        </a:spcAft>
                        <a:buNone/>
                      </a:pPr>
                      <a:r>
                        <a:rPr lang="en-US" sz="1000" b="0" i="1" u="none" strike="noStrike" cap="none" dirty="0">
                          <a:solidFill>
                            <a:schemeClr val="dk1"/>
                          </a:solidFill>
                          <a:latin typeface="Raleway" pitchFamily="2" charset="0"/>
                          <a:ea typeface="Raleway"/>
                          <a:cs typeface="Raleway"/>
                          <a:sym typeface="Raleway"/>
                        </a:rPr>
                        <a:t>Challenges and opportunities in retail banking</a:t>
                      </a:r>
                      <a:endParaRPr sz="1000" b="0" i="1" u="none" strike="noStrike" cap="none" dirty="0">
                        <a:solidFill>
                          <a:schemeClr val="dk1"/>
                        </a:solidFill>
                        <a:latin typeface="Raleway" pitchFamily="2" charset="0"/>
                        <a:ea typeface="Raleway"/>
                        <a:cs typeface="Raleway"/>
                        <a:sym typeface="Arial"/>
                      </a:endParaRPr>
                    </a:p>
                  </a:txBody>
                  <a:tcPr marL="68575" marR="68575" marT="0" marB="0" anchor="ctr">
                    <a:lnR w="12700" cap="flat" cmpd="sng">
                      <a:solidFill>
                        <a:schemeClr val="dk1"/>
                      </a:solidFill>
                      <a:prstDash val="solid"/>
                      <a:round/>
                      <a:headEnd type="none" w="sm" len="sm"/>
                      <a:tailEnd type="none" w="sm" len="sm"/>
                    </a:lnR>
                    <a:solidFill>
                      <a:schemeClr val="bg1">
                        <a:lumMod val="95000"/>
                      </a:schemeClr>
                    </a:solidFill>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11:20-12:20</a:t>
                      </a:r>
                      <a:endParaRPr sz="1000" u="none" strike="noStrike" cap="none" dirty="0">
                        <a:latin typeface="Raleway" pitchFamily="2" charset="0"/>
                        <a:ea typeface="Raleway"/>
                        <a:cs typeface="Raleway"/>
                        <a:sym typeface="Raleway"/>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solidFill>
                      <a:schemeClr val="bg1">
                        <a:lumMod val="95000"/>
                      </a:schemeClr>
                    </a:solidFill>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PANEL DISCUSSION</a:t>
                      </a:r>
                      <a:endParaRPr sz="1000" u="none" strike="noStrike" cap="none" dirty="0">
                        <a:latin typeface="Raleway" pitchFamily="2" charset="0"/>
                        <a:ea typeface="Raleway"/>
                        <a:cs typeface="Raleway"/>
                        <a:sym typeface="Raleway"/>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solidFill>
                      <a:schemeClr val="bg1">
                        <a:lumMod val="95000"/>
                      </a:schemeClr>
                    </a:solidFill>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RETAIL HEADS OF BANKING BUSINESS</a:t>
                      </a:r>
                      <a:endParaRPr sz="1000" u="none" strike="noStrike" cap="none" dirty="0">
                        <a:latin typeface="Raleway" pitchFamily="2" charset="0"/>
                        <a:ea typeface="Raleway"/>
                        <a:cs typeface="Raleway"/>
                        <a:sym typeface="Raleway"/>
                      </a:endParaRPr>
                    </a:p>
                  </a:txBody>
                  <a:tcPr marL="68575" marR="68575" marT="0" marB="0" anchor="ctr">
                    <a:lnL w="12700" cap="flat" cmpd="sng">
                      <a:solidFill>
                        <a:schemeClr val="dk1"/>
                      </a:solidFill>
                      <a:prstDash val="solid"/>
                      <a:round/>
                      <a:headEnd type="none" w="sm" len="sm"/>
                      <a:tailEnd type="none" w="sm" len="sm"/>
                    </a:lnL>
                    <a:solidFill>
                      <a:schemeClr val="bg1">
                        <a:lumMod val="95000"/>
                      </a:schemeClr>
                    </a:solidFill>
                  </a:tcPr>
                </a:tc>
                <a:extLst>
                  <a:ext uri="{0D108BD9-81ED-4DB2-BD59-A6C34878D82A}">
                    <a16:rowId xmlns:a16="http://schemas.microsoft.com/office/drawing/2014/main" val="10006"/>
                  </a:ext>
                </a:extLst>
              </a:tr>
              <a:tr h="206483">
                <a:tc>
                  <a:txBody>
                    <a:bodyPr/>
                    <a:lstStyle/>
                    <a:p>
                      <a:pPr marL="0" marR="0" lvl="0" indent="0" algn="l" rtl="0">
                        <a:lnSpc>
                          <a:spcPct val="107000"/>
                        </a:lnSpc>
                        <a:spcBef>
                          <a:spcPts val="0"/>
                        </a:spcBef>
                        <a:spcAft>
                          <a:spcPts val="0"/>
                        </a:spcAft>
                        <a:buNone/>
                      </a:pPr>
                      <a:r>
                        <a:rPr lang="en-US" sz="1000" b="1" i="0" u="none" strike="noStrike" cap="none" dirty="0">
                          <a:solidFill>
                            <a:schemeClr val="dk1"/>
                          </a:solidFill>
                          <a:latin typeface="Raleway" pitchFamily="2" charset="0"/>
                          <a:ea typeface="Raleway"/>
                          <a:cs typeface="Raleway"/>
                          <a:sym typeface="Arial"/>
                        </a:rPr>
                        <a:t>FIRESIDE CHAT</a:t>
                      </a:r>
                      <a:endParaRPr sz="1000" b="1" i="0" u="none" strike="noStrike" cap="none" dirty="0">
                        <a:solidFill>
                          <a:schemeClr val="dk1"/>
                        </a:solidFill>
                        <a:latin typeface="Raleway" pitchFamily="2" charset="0"/>
                        <a:ea typeface="Raleway"/>
                        <a:cs typeface="Raleway"/>
                        <a:sym typeface="Arial"/>
                      </a:endParaRPr>
                    </a:p>
                  </a:txBody>
                  <a:tcPr marL="68575" marR="68575" marT="0" marB="0" anchor="ctr">
                    <a:lnR w="12700" cap="flat" cmpd="sng" algn="ctr">
                      <a:solidFill>
                        <a:schemeClr val="dk1"/>
                      </a:solidFill>
                      <a:prstDash val="solid"/>
                      <a:round/>
                      <a:headEnd type="none" w="sm" len="sm"/>
                      <a:tailEnd type="none" w="sm" len="sm"/>
                    </a:lnR>
                    <a:solidFill>
                      <a:schemeClr val="bg1">
                        <a:lumMod val="65000"/>
                        <a:alpha val="20000"/>
                      </a:schemeClr>
                    </a:solidFill>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12:25-12:45</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solidFill>
                      <a:schemeClr val="bg1">
                        <a:lumMod val="65000"/>
                        <a:alpha val="20000"/>
                      </a:schemeClr>
                    </a:solidFill>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DISCUSSION</a:t>
                      </a: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solidFill>
                      <a:schemeClr val="bg1">
                        <a:lumMod val="65000"/>
                        <a:alpha val="20000"/>
                      </a:schemeClr>
                    </a:solidFill>
                  </a:tcPr>
                </a:tc>
                <a:tc>
                  <a:txBody>
                    <a:bodyPr/>
                    <a:lstStyle/>
                    <a:p>
                      <a:pPr marL="0" marR="0" lvl="0" indent="0" algn="l" rtl="0">
                        <a:lnSpc>
                          <a:spcPct val="107000"/>
                        </a:lnSpc>
                        <a:spcBef>
                          <a:spcPts val="0"/>
                        </a:spcBef>
                        <a:spcAft>
                          <a:spcPts val="0"/>
                        </a:spcAft>
                        <a:buClr>
                          <a:srgbClr val="000000"/>
                        </a:buClr>
                        <a:buFont typeface="Arial"/>
                        <a:buNone/>
                      </a:pPr>
                      <a:r>
                        <a:rPr lang="en-US" sz="1000" b="0" i="0" u="none" strike="noStrike" cap="none" dirty="0">
                          <a:solidFill>
                            <a:schemeClr val="dk1"/>
                          </a:solidFill>
                          <a:latin typeface="Raleway" pitchFamily="2" charset="0"/>
                          <a:ea typeface="Raleway"/>
                          <a:cs typeface="Raleway"/>
                          <a:sym typeface="Arial"/>
                        </a:rPr>
                        <a:t>WEALTH &amp; INSURANCE EXPERT</a:t>
                      </a:r>
                      <a:endParaRPr sz="1000" b="0" i="0" u="none" strike="noStrike" cap="none" dirty="0">
                        <a:solidFill>
                          <a:schemeClr val="dk1"/>
                        </a:solidFill>
                        <a:latin typeface="Raleway" pitchFamily="2" charset="0"/>
                        <a:ea typeface="Raleway"/>
                        <a:cs typeface="Raleway"/>
                        <a:sym typeface="Arial"/>
                      </a:endParaRPr>
                    </a:p>
                  </a:txBody>
                  <a:tcPr marL="68575" marR="68575" marT="0" marB="0" anchor="ctr">
                    <a:lnL w="12700" cap="flat" cmpd="sng" algn="ctr">
                      <a:solidFill>
                        <a:schemeClr val="dk1"/>
                      </a:solidFill>
                      <a:prstDash val="solid"/>
                      <a:round/>
                      <a:headEnd type="none" w="sm" len="sm"/>
                      <a:tailEnd type="none" w="sm" len="sm"/>
                    </a:lnL>
                    <a:solidFill>
                      <a:schemeClr val="bg1">
                        <a:lumMod val="65000"/>
                        <a:alpha val="20000"/>
                      </a:schemeClr>
                    </a:solidFill>
                  </a:tcPr>
                </a:tc>
                <a:extLst>
                  <a:ext uri="{0D108BD9-81ED-4DB2-BD59-A6C34878D82A}">
                    <a16:rowId xmlns:a16="http://schemas.microsoft.com/office/drawing/2014/main" val="779740675"/>
                  </a:ext>
                </a:extLst>
              </a:tr>
              <a:tr h="396984">
                <a:tc>
                  <a:txBody>
                    <a:bodyPr/>
                    <a:lstStyle/>
                    <a:p>
                      <a:pPr marL="0" marR="0" lvl="0" indent="0" algn="l" rtl="0">
                        <a:lnSpc>
                          <a:spcPct val="107000"/>
                        </a:lnSpc>
                        <a:spcBef>
                          <a:spcPts val="0"/>
                        </a:spcBef>
                        <a:spcAft>
                          <a:spcPts val="0"/>
                        </a:spcAft>
                        <a:buNone/>
                      </a:pPr>
                      <a:r>
                        <a:rPr lang="en-US" sz="1000" b="1" u="none" strike="noStrike" cap="none" dirty="0">
                          <a:solidFill>
                            <a:schemeClr val="dk1"/>
                          </a:solidFill>
                          <a:latin typeface="Raleway" pitchFamily="2" charset="0"/>
                          <a:ea typeface="Raleway"/>
                          <a:cs typeface="Raleway"/>
                          <a:sym typeface="Raleway"/>
                        </a:rPr>
                        <a:t>3-SELLING WEALTH</a:t>
                      </a:r>
                      <a:endParaRPr dirty="0">
                        <a:latin typeface="Raleway" pitchFamily="2" charset="0"/>
                      </a:endParaRPr>
                    </a:p>
                  </a:txBody>
                  <a:tcPr marL="68575" marR="68575" marT="0" marB="0" anchor="ctr">
                    <a:lnR w="12700" cap="flat" cmpd="sng" algn="ctr">
                      <a:solidFill>
                        <a:schemeClr val="dk1"/>
                      </a:solidFill>
                      <a:prstDash val="solid"/>
                      <a:round/>
                      <a:headEnd type="none" w="sm" len="sm"/>
                      <a:tailEnd type="none" w="sm" len="sm"/>
                    </a:lnR>
                    <a:solidFill>
                      <a:schemeClr val="bg1">
                        <a:lumMod val="95000"/>
                        <a:alpha val="20000"/>
                      </a:schemeClr>
                    </a:solidFill>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12:45-13:30</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solidFill>
                      <a:schemeClr val="bg1">
                        <a:lumMod val="95000"/>
                        <a:alpha val="20000"/>
                      </a:schemeClr>
                    </a:solidFill>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PANEL DISCUSSION</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solidFill>
                      <a:schemeClr val="bg1">
                        <a:lumMod val="95000"/>
                        <a:alpha val="20000"/>
                      </a:schemeClr>
                    </a:solidFill>
                  </a:tcPr>
                </a:tc>
                <a:tc>
                  <a:txBody>
                    <a:bodyPr/>
                    <a:lstStyle/>
                    <a:p>
                      <a:pPr marL="0" marR="0" lvl="0" indent="0" algn="l" rtl="0">
                        <a:lnSpc>
                          <a:spcPct val="107000"/>
                        </a:lnSpc>
                        <a:spcBef>
                          <a:spcPts val="0"/>
                        </a:spcBef>
                        <a:spcAft>
                          <a:spcPts val="0"/>
                        </a:spcAft>
                        <a:buNone/>
                      </a:pPr>
                      <a:r>
                        <a:rPr lang="en-US" sz="1000" u="none" strike="noStrike" cap="none" dirty="0">
                          <a:solidFill>
                            <a:schemeClr val="dk1"/>
                          </a:solidFill>
                          <a:latin typeface="Raleway" pitchFamily="2" charset="0"/>
                          <a:ea typeface="Raleway"/>
                          <a:cs typeface="Raleway"/>
                          <a:sym typeface="Raleway"/>
                        </a:rPr>
                        <a:t>PREMIUM SEGMENT HEADS OF BANKS, CEO'S OF AMC'S &amp; INSURANCE COMPANIES, PSX REPRESENTATIVES, </a:t>
                      </a:r>
                      <a:endParaRPr dirty="0">
                        <a:latin typeface="Raleway" pitchFamily="2" charset="0"/>
                      </a:endParaRPr>
                    </a:p>
                  </a:txBody>
                  <a:tcPr marL="68575" marR="68575" marT="0" marB="0" anchor="ctr">
                    <a:lnL w="12700" cap="flat" cmpd="sng" algn="ctr">
                      <a:solidFill>
                        <a:schemeClr val="dk1"/>
                      </a:solidFill>
                      <a:prstDash val="solid"/>
                      <a:round/>
                      <a:headEnd type="none" w="sm" len="sm"/>
                      <a:tailEnd type="none" w="sm" len="sm"/>
                    </a:lnL>
                    <a:solidFill>
                      <a:schemeClr val="bg1">
                        <a:lumMod val="95000"/>
                        <a:alpha val="20000"/>
                      </a:schemeClr>
                    </a:solidFill>
                  </a:tcPr>
                </a:tc>
                <a:extLst>
                  <a:ext uri="{0D108BD9-81ED-4DB2-BD59-A6C34878D82A}">
                    <a16:rowId xmlns:a16="http://schemas.microsoft.com/office/drawing/2014/main" val="1556910239"/>
                  </a:ext>
                </a:extLst>
              </a:tr>
              <a:tr h="199104">
                <a:tc>
                  <a:txBody>
                    <a:bodyPr/>
                    <a:lstStyle/>
                    <a:p>
                      <a:pPr marL="0" marR="0" lvl="0" indent="0" algn="l" rtl="0">
                        <a:lnSpc>
                          <a:spcPct val="107000"/>
                        </a:lnSpc>
                        <a:spcBef>
                          <a:spcPts val="0"/>
                        </a:spcBef>
                        <a:spcAft>
                          <a:spcPts val="0"/>
                        </a:spcAft>
                        <a:buNone/>
                      </a:pPr>
                      <a:r>
                        <a:rPr lang="en-US" sz="1000" b="1" u="none" strike="noStrike" cap="none" dirty="0">
                          <a:solidFill>
                            <a:srgbClr val="757070"/>
                          </a:solidFill>
                          <a:latin typeface="Raleway" pitchFamily="2" charset="0"/>
                          <a:ea typeface="Raleway"/>
                          <a:cs typeface="Raleway"/>
                          <a:sym typeface="Raleway"/>
                        </a:rPr>
                        <a:t>LUNCH BREAK</a:t>
                      </a:r>
                      <a:endParaRPr dirty="0">
                        <a:latin typeface="Raleway" pitchFamily="2" charset="0"/>
                      </a:endParaRPr>
                    </a:p>
                  </a:txBody>
                  <a:tcPr marL="68575" marR="68575" marT="0" marB="0" anchor="ctr">
                    <a:lnR w="12700" cap="flat" cmpd="sng" algn="ctr">
                      <a:solidFill>
                        <a:schemeClr val="dk1"/>
                      </a:solidFill>
                      <a:prstDash val="solid"/>
                      <a:round/>
                      <a:headEnd type="none" w="sm" len="sm"/>
                      <a:tailEnd type="none" w="sm" len="sm"/>
                    </a:lnR>
                    <a:solidFill>
                      <a:srgbClr val="FFC000">
                        <a:alpha val="46000"/>
                      </a:srgbClr>
                    </a:solidFill>
                  </a:tcPr>
                </a:tc>
                <a:tc>
                  <a:txBody>
                    <a:bodyPr/>
                    <a:lstStyle/>
                    <a:p>
                      <a:pPr marL="0" marR="0" lvl="0" indent="0" algn="l" rtl="0">
                        <a:lnSpc>
                          <a:spcPct val="107000"/>
                        </a:lnSpc>
                        <a:spcBef>
                          <a:spcPts val="0"/>
                        </a:spcBef>
                        <a:spcAft>
                          <a:spcPts val="0"/>
                        </a:spcAft>
                        <a:buNone/>
                      </a:pPr>
                      <a:r>
                        <a:rPr lang="en-US" sz="1000" b="1" u="none" strike="noStrike" cap="none" dirty="0">
                          <a:solidFill>
                            <a:srgbClr val="757070"/>
                          </a:solidFill>
                          <a:latin typeface="Raleway" pitchFamily="2" charset="0"/>
                          <a:ea typeface="Raleway"/>
                          <a:cs typeface="Raleway"/>
                          <a:sym typeface="Raleway"/>
                        </a:rPr>
                        <a:t>13:30-14:30</a:t>
                      </a:r>
                      <a:endParaRPr dirty="0">
                        <a:latin typeface="Raleway" pitchFamily="2" charset="0"/>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solidFill>
                      <a:srgbClr val="FFC000">
                        <a:alpha val="46000"/>
                      </a:srgbClr>
                    </a:solidFill>
                  </a:tcPr>
                </a:tc>
                <a:tc>
                  <a:txBody>
                    <a:bodyPr/>
                    <a:lstStyle/>
                    <a:p>
                      <a:pPr marL="0" marR="0" lvl="0" indent="0" algn="l" rtl="0">
                        <a:lnSpc>
                          <a:spcPct val="107000"/>
                        </a:lnSpc>
                        <a:spcBef>
                          <a:spcPts val="0"/>
                        </a:spcBef>
                        <a:spcAft>
                          <a:spcPts val="0"/>
                        </a:spcAft>
                        <a:buNone/>
                      </a:pPr>
                      <a:r>
                        <a:rPr lang="en-US" sz="1000" b="1" u="none" strike="noStrike" cap="none" dirty="0">
                          <a:solidFill>
                            <a:srgbClr val="757070"/>
                          </a:solidFill>
                          <a:latin typeface="Raleway" pitchFamily="2" charset="0"/>
                          <a:ea typeface="Raleway"/>
                          <a:cs typeface="Raleway"/>
                          <a:sym typeface="Raleway"/>
                        </a:rPr>
                        <a:t> </a:t>
                      </a:r>
                      <a:endParaRPr dirty="0">
                        <a:latin typeface="Raleway" pitchFamily="2" charset="0"/>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solidFill>
                      <a:srgbClr val="FFC000">
                        <a:alpha val="46000"/>
                      </a:srgbClr>
                    </a:solidFill>
                  </a:tcPr>
                </a:tc>
                <a:tc>
                  <a:txBody>
                    <a:bodyPr/>
                    <a:lstStyle/>
                    <a:p>
                      <a:pPr marL="0" marR="0" lvl="0" indent="0" algn="l" rtl="0">
                        <a:lnSpc>
                          <a:spcPct val="107000"/>
                        </a:lnSpc>
                        <a:spcBef>
                          <a:spcPts val="0"/>
                        </a:spcBef>
                        <a:spcAft>
                          <a:spcPts val="0"/>
                        </a:spcAft>
                        <a:buNone/>
                      </a:pPr>
                      <a:r>
                        <a:rPr lang="en-US" sz="1000" b="1" u="none" strike="noStrike" cap="none" dirty="0">
                          <a:solidFill>
                            <a:srgbClr val="757070"/>
                          </a:solidFill>
                          <a:latin typeface="Raleway" pitchFamily="2" charset="0"/>
                          <a:ea typeface="Raleway"/>
                          <a:cs typeface="Raleway"/>
                          <a:sym typeface="Raleway"/>
                        </a:rPr>
                        <a:t> </a:t>
                      </a:r>
                      <a:endParaRPr dirty="0">
                        <a:latin typeface="Raleway" pitchFamily="2" charset="0"/>
                      </a:endParaRPr>
                    </a:p>
                  </a:txBody>
                  <a:tcPr marL="68575" marR="68575" marT="0" marB="0" anchor="ctr">
                    <a:lnL w="12700" cap="flat" cmpd="sng" algn="ctr">
                      <a:solidFill>
                        <a:schemeClr val="dk1"/>
                      </a:solidFill>
                      <a:prstDash val="solid"/>
                      <a:round/>
                      <a:headEnd type="none" w="sm" len="sm"/>
                      <a:tailEnd type="none" w="sm" len="sm"/>
                    </a:lnL>
                    <a:solidFill>
                      <a:srgbClr val="FFC000">
                        <a:alpha val="46000"/>
                      </a:srgbClr>
                    </a:solidFill>
                  </a:tcPr>
                </a:tc>
                <a:extLst>
                  <a:ext uri="{0D108BD9-81ED-4DB2-BD59-A6C34878D82A}">
                    <a16:rowId xmlns:a16="http://schemas.microsoft.com/office/drawing/2014/main" val="605130708"/>
                  </a:ext>
                </a:extLst>
              </a:tr>
              <a:tr h="209252">
                <a:tc>
                  <a:txBody>
                    <a:bodyPr/>
                    <a:lstStyle/>
                    <a:p>
                      <a:pPr marL="0" marR="0" lvl="0" indent="0" algn="l" rtl="0">
                        <a:lnSpc>
                          <a:spcPct val="107000"/>
                        </a:lnSpc>
                        <a:spcBef>
                          <a:spcPts val="0"/>
                        </a:spcBef>
                        <a:spcAft>
                          <a:spcPts val="0"/>
                        </a:spcAft>
                        <a:buNone/>
                      </a:pPr>
                      <a:r>
                        <a:rPr lang="en-US" sz="1000" b="1" i="0" u="none" strike="noStrike" cap="none" dirty="0">
                          <a:solidFill>
                            <a:schemeClr val="dk1"/>
                          </a:solidFill>
                          <a:latin typeface="Raleway" pitchFamily="2" charset="0"/>
                          <a:ea typeface="Raleway"/>
                          <a:cs typeface="Raleway"/>
                          <a:sym typeface="Arial"/>
                        </a:rPr>
                        <a:t>PRESENTATION</a:t>
                      </a:r>
                      <a:endParaRPr sz="1000" b="0" i="1" u="none" strike="noStrike" cap="none" dirty="0">
                        <a:solidFill>
                          <a:schemeClr val="dk1"/>
                        </a:solidFill>
                        <a:latin typeface="Raleway" pitchFamily="2" charset="0"/>
                        <a:ea typeface="Raleway"/>
                        <a:cs typeface="Raleway"/>
                        <a:sym typeface="Arial"/>
                      </a:endParaRPr>
                    </a:p>
                  </a:txBody>
                  <a:tcPr marL="68575" marR="68575" marT="0" marB="0" anchor="ctr">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14:30-14:45</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SPEAKER</a:t>
                      </a: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Clr>
                          <a:schemeClr val="dk1"/>
                        </a:buClr>
                        <a:buSzPts val="1000"/>
                        <a:buFont typeface="Raleway"/>
                        <a:buNone/>
                      </a:pPr>
                      <a:endParaRPr sz="1000" b="0" i="1" u="none" strike="noStrike" cap="none" dirty="0">
                        <a:solidFill>
                          <a:schemeClr val="dk1"/>
                        </a:solidFill>
                        <a:latin typeface="Raleway" pitchFamily="2" charset="0"/>
                        <a:ea typeface="Raleway"/>
                        <a:cs typeface="Raleway"/>
                        <a:sym typeface="Arial"/>
                      </a:endParaRPr>
                    </a:p>
                  </a:txBody>
                  <a:tcPr marL="68575" marR="68575" marT="0" marB="0" anchor="ctr">
                    <a:lnL w="12700" cap="flat" cmpd="sng" algn="ctr">
                      <a:solidFill>
                        <a:schemeClr val="dk1"/>
                      </a:solidFill>
                      <a:prstDash val="solid"/>
                      <a:round/>
                      <a:headEnd type="none" w="sm" len="sm"/>
                      <a:tailEnd type="none" w="sm" len="sm"/>
                    </a:lnL>
                  </a:tcPr>
                </a:tc>
                <a:extLst>
                  <a:ext uri="{0D108BD9-81ED-4DB2-BD59-A6C34878D82A}">
                    <a16:rowId xmlns:a16="http://schemas.microsoft.com/office/drawing/2014/main" val="3187074936"/>
                  </a:ext>
                </a:extLst>
              </a:tr>
              <a:tr h="426343">
                <a:tc>
                  <a:txBody>
                    <a:bodyPr/>
                    <a:lstStyle/>
                    <a:p>
                      <a:pPr marL="0" marR="0" lvl="0" indent="0" algn="l" rtl="0">
                        <a:lnSpc>
                          <a:spcPct val="107000"/>
                        </a:lnSpc>
                        <a:spcBef>
                          <a:spcPts val="0"/>
                        </a:spcBef>
                        <a:spcAft>
                          <a:spcPts val="0"/>
                        </a:spcAft>
                        <a:buNone/>
                      </a:pPr>
                      <a:r>
                        <a:rPr lang="en-US" sz="1000" b="1" u="none" strike="noStrike" cap="none" dirty="0">
                          <a:solidFill>
                            <a:schemeClr val="dk1"/>
                          </a:solidFill>
                          <a:latin typeface="Raleway" pitchFamily="2" charset="0"/>
                          <a:ea typeface="Raleway"/>
                          <a:cs typeface="Raleway"/>
                          <a:sym typeface="Raleway"/>
                        </a:rPr>
                        <a:t>4-RETAIL OUTSIDE OF BANKING</a:t>
                      </a:r>
                      <a:br>
                        <a:rPr lang="en-US" sz="1000" b="1" u="none" strike="noStrike" cap="none" dirty="0">
                          <a:solidFill>
                            <a:schemeClr val="dk1"/>
                          </a:solidFill>
                          <a:latin typeface="Raleway" pitchFamily="2" charset="0"/>
                          <a:ea typeface="Raleway"/>
                          <a:cs typeface="Raleway"/>
                          <a:sym typeface="Raleway"/>
                        </a:rPr>
                      </a:br>
                      <a:r>
                        <a:rPr lang="en-US" sz="1000" b="0" i="1" u="none" strike="noStrike" cap="none" dirty="0">
                          <a:solidFill>
                            <a:schemeClr val="dk1"/>
                          </a:solidFill>
                          <a:latin typeface="Raleway" pitchFamily="2" charset="0"/>
                          <a:ea typeface="Raleway"/>
                          <a:cs typeface="Raleway"/>
                          <a:sym typeface="Raleway"/>
                        </a:rPr>
                        <a:t>Discovering wonderland-through the looking glass</a:t>
                      </a:r>
                      <a:endParaRPr b="0" i="1" dirty="0">
                        <a:latin typeface="Raleway" pitchFamily="2" charset="0"/>
                      </a:endParaRPr>
                    </a:p>
                  </a:txBody>
                  <a:tcPr marL="68575" marR="68575" marT="0" marB="0" anchor="ctr">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14:45-15:30</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PANEL DISCUSSION</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solidFill>
                            <a:schemeClr val="dk1"/>
                          </a:solidFill>
                          <a:latin typeface="Raleway" pitchFamily="2" charset="0"/>
                          <a:ea typeface="Raleway"/>
                          <a:cs typeface="Raleway"/>
                          <a:sym typeface="Raleway"/>
                        </a:rPr>
                        <a:t>CEO’S OF E-COMMERCE, FMCG RETAIL BRANDS</a:t>
                      </a:r>
                      <a:endParaRPr dirty="0">
                        <a:latin typeface="Raleway" pitchFamily="2" charset="0"/>
                      </a:endParaRPr>
                    </a:p>
                  </a:txBody>
                  <a:tcPr marL="68575" marR="68575" marT="0" marB="0" anchor="ctr">
                    <a:lnL w="12700" cap="flat" cmpd="sng" algn="ctr">
                      <a:solidFill>
                        <a:schemeClr val="dk1"/>
                      </a:solidFill>
                      <a:prstDash val="solid"/>
                      <a:round/>
                      <a:headEnd type="none" w="sm" len="sm"/>
                      <a:tailEnd type="none" w="sm" len="sm"/>
                    </a:lnL>
                  </a:tcPr>
                </a:tc>
                <a:extLst>
                  <a:ext uri="{0D108BD9-81ED-4DB2-BD59-A6C34878D82A}">
                    <a16:rowId xmlns:a16="http://schemas.microsoft.com/office/drawing/2014/main" val="10008"/>
                  </a:ext>
                </a:extLst>
              </a:tr>
              <a:tr h="426343">
                <a:tc>
                  <a:txBody>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000" b="1" i="0" u="none" strike="noStrike" cap="none" dirty="0">
                          <a:solidFill>
                            <a:schemeClr val="dk1"/>
                          </a:solidFill>
                          <a:latin typeface="Raleway" pitchFamily="2" charset="0"/>
                          <a:ea typeface="Raleway"/>
                          <a:cs typeface="Raleway"/>
                          <a:sym typeface="Raleway"/>
                        </a:rPr>
                        <a:t>5- </a:t>
                      </a:r>
                      <a:r>
                        <a:rPr lang="en-US" sz="1000" b="1" i="0" u="none" strike="noStrike" cap="none" dirty="0">
                          <a:solidFill>
                            <a:schemeClr val="dk1"/>
                          </a:solidFill>
                          <a:latin typeface="Raleway" pitchFamily="2" charset="0"/>
                          <a:sym typeface="Arial"/>
                        </a:rPr>
                        <a:t>ENHANCING CUSTOMER &amp; PERSONNEL</a:t>
                      </a:r>
                      <a:r>
                        <a:rPr lang="en-US" sz="1000" b="1" i="0" u="none" strike="noStrike" cap="none" baseline="0" dirty="0">
                          <a:solidFill>
                            <a:schemeClr val="dk1"/>
                          </a:solidFill>
                          <a:latin typeface="Raleway" pitchFamily="2" charset="0"/>
                          <a:sym typeface="Arial"/>
                        </a:rPr>
                        <a:t> </a:t>
                      </a:r>
                    </a:p>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000" b="1" i="0" u="none" strike="noStrike" cap="none" dirty="0">
                          <a:solidFill>
                            <a:schemeClr val="dk1"/>
                          </a:solidFill>
                          <a:latin typeface="Raleway" pitchFamily="2" charset="0"/>
                          <a:sym typeface="Arial"/>
                        </a:rPr>
                        <a:t>EXPERIENCE</a:t>
                      </a:r>
                    </a:p>
                  </a:txBody>
                  <a:tcPr marL="68575" marR="68575" marT="0" marB="0" anchor="ctr">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15:30-16:30</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PANEL DISCUSSION</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tcPr>
                </a:tc>
                <a:tc>
                  <a:txBody>
                    <a:bodyPr/>
                    <a:lstStyle/>
                    <a:p>
                      <a:pPr marL="0" marR="0" lvl="0" indent="0" algn="l" defTabSz="914400" rtl="0" eaLnBrk="1" fontAlgn="auto" latinLnBrk="0" hangingPunct="1">
                        <a:lnSpc>
                          <a:spcPct val="107000"/>
                        </a:lnSpc>
                        <a:spcBef>
                          <a:spcPts val="0"/>
                        </a:spcBef>
                        <a:spcAft>
                          <a:spcPts val="0"/>
                        </a:spcAft>
                        <a:buClr>
                          <a:schemeClr val="dk1"/>
                        </a:buClr>
                        <a:buSzPts val="1000"/>
                        <a:buFont typeface="Raleway"/>
                        <a:buNone/>
                        <a:tabLst/>
                        <a:defRPr/>
                      </a:pPr>
                      <a:r>
                        <a:rPr lang="en-US" sz="1000" b="0" i="0" u="none" strike="noStrike" cap="none" dirty="0">
                          <a:solidFill>
                            <a:schemeClr val="dk1"/>
                          </a:solidFill>
                          <a:latin typeface="Raleway" pitchFamily="2" charset="0"/>
                          <a:ea typeface="Raleway"/>
                          <a:cs typeface="Raleway"/>
                          <a:sym typeface="Raleway"/>
                        </a:rPr>
                        <a:t>SQ/ CE HEADS, HR + L&amp;D HEADS</a:t>
                      </a:r>
                    </a:p>
                  </a:txBody>
                  <a:tcPr marL="68575" marR="68575" marT="0" marB="0" anchor="ctr">
                    <a:lnL w="12700" cap="flat" cmpd="sng" algn="ctr">
                      <a:solidFill>
                        <a:schemeClr val="dk1"/>
                      </a:solidFill>
                      <a:prstDash val="solid"/>
                      <a:round/>
                      <a:headEnd type="none" w="sm" len="sm"/>
                      <a:tailEnd type="none" w="sm" len="sm"/>
                    </a:lnL>
                  </a:tcPr>
                </a:tc>
                <a:extLst>
                  <a:ext uri="{0D108BD9-81ED-4DB2-BD59-A6C34878D82A}">
                    <a16:rowId xmlns:a16="http://schemas.microsoft.com/office/drawing/2014/main" val="10009"/>
                  </a:ext>
                </a:extLst>
              </a:tr>
              <a:tr h="908257">
                <a:tc>
                  <a:txBody>
                    <a:bodyPr/>
                    <a:lstStyle/>
                    <a:p>
                      <a:pPr marL="0" marR="0" lvl="0" indent="0" algn="l" rtl="0">
                        <a:lnSpc>
                          <a:spcPct val="107000"/>
                        </a:lnSpc>
                        <a:spcBef>
                          <a:spcPts val="0"/>
                        </a:spcBef>
                        <a:spcAft>
                          <a:spcPts val="0"/>
                        </a:spcAft>
                        <a:buNone/>
                      </a:pPr>
                      <a:endParaRPr lang="en-US" sz="1000" b="1" i="0" u="none" strike="noStrike" cap="none" dirty="0">
                        <a:solidFill>
                          <a:schemeClr val="dk1"/>
                        </a:solidFill>
                        <a:latin typeface="Raleway" pitchFamily="2" charset="0"/>
                        <a:sym typeface="Arial"/>
                      </a:endParaRPr>
                    </a:p>
                    <a:p>
                      <a:pPr marL="0" marR="0" lvl="0" indent="0" algn="l" rtl="0">
                        <a:lnSpc>
                          <a:spcPct val="107000"/>
                        </a:lnSpc>
                        <a:spcBef>
                          <a:spcPts val="0"/>
                        </a:spcBef>
                        <a:spcAft>
                          <a:spcPts val="0"/>
                        </a:spcAft>
                        <a:buNone/>
                      </a:pPr>
                      <a:r>
                        <a:rPr lang="en-US" sz="1000" b="1" i="0" u="none" strike="noStrike" cap="none" dirty="0">
                          <a:solidFill>
                            <a:schemeClr val="dk1"/>
                          </a:solidFill>
                          <a:latin typeface="Raleway" pitchFamily="2" charset="0"/>
                          <a:sym typeface="Arial"/>
                        </a:rPr>
                        <a:t>PRESENTATION</a:t>
                      </a:r>
                    </a:p>
                    <a:p>
                      <a:pPr marL="0" marR="0" lvl="0" indent="0" algn="l" rtl="0">
                        <a:lnSpc>
                          <a:spcPct val="107000"/>
                        </a:lnSpc>
                        <a:spcBef>
                          <a:spcPts val="0"/>
                        </a:spcBef>
                        <a:spcAft>
                          <a:spcPts val="0"/>
                        </a:spcAft>
                        <a:buNone/>
                      </a:pPr>
                      <a:endParaRPr lang="en-US" sz="1000" b="1" i="0" u="none" strike="noStrike" cap="none" dirty="0">
                        <a:solidFill>
                          <a:schemeClr val="dk1"/>
                        </a:solidFill>
                        <a:latin typeface="Raleway" pitchFamily="2" charset="0"/>
                        <a:sym typeface="Arial"/>
                      </a:endParaRPr>
                    </a:p>
                    <a:p>
                      <a:pPr marL="0" marR="0" lvl="0" indent="0" algn="l" rtl="0">
                        <a:lnSpc>
                          <a:spcPct val="107000"/>
                        </a:lnSpc>
                        <a:spcBef>
                          <a:spcPts val="0"/>
                        </a:spcBef>
                        <a:spcAft>
                          <a:spcPts val="0"/>
                        </a:spcAft>
                        <a:buNone/>
                      </a:pPr>
                      <a:r>
                        <a:rPr lang="en-US" sz="1000" b="1" i="0" u="none" strike="noStrike" cap="none" dirty="0">
                          <a:solidFill>
                            <a:schemeClr val="dk1"/>
                          </a:solidFill>
                          <a:latin typeface="Raleway" pitchFamily="2" charset="0"/>
                          <a:sym typeface="Arial"/>
                        </a:rPr>
                        <a:t>6-</a:t>
                      </a:r>
                      <a:r>
                        <a:rPr lang="en-US" sz="1000" b="1" i="0" u="none" strike="noStrike" cap="none" dirty="0">
                          <a:solidFill>
                            <a:schemeClr val="dk1"/>
                          </a:solidFill>
                          <a:latin typeface="Raleway" pitchFamily="2" charset="0"/>
                          <a:ea typeface="Raleway"/>
                          <a:cs typeface="Raleway"/>
                          <a:sym typeface="Raleway"/>
                        </a:rPr>
                        <a:t> DIGITAL OR BRICK AND MORTAR</a:t>
                      </a:r>
                    </a:p>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000" b="0" i="1" u="none" strike="noStrike" cap="none" dirty="0">
                          <a:solidFill>
                            <a:schemeClr val="dk1"/>
                          </a:solidFill>
                          <a:latin typeface="Raleway" pitchFamily="2" charset="0"/>
                          <a:ea typeface="Raleway"/>
                          <a:cs typeface="Raleway"/>
                          <a:sym typeface="Raleway"/>
                        </a:rPr>
                        <a:t>How to win the game and co-exist?</a:t>
                      </a:r>
                      <a:endParaRPr lang="en-US" sz="1000" b="0" i="1" u="none" strike="noStrike" cap="none" dirty="0">
                        <a:solidFill>
                          <a:schemeClr val="dk1"/>
                        </a:solidFill>
                        <a:latin typeface="Raleway" pitchFamily="2" charset="0"/>
                        <a:ea typeface="Raleway"/>
                        <a:cs typeface="Raleway"/>
                        <a:sym typeface="Arial"/>
                      </a:endParaRPr>
                    </a:p>
                    <a:p>
                      <a:pPr marL="0" marR="0" lvl="0" indent="0" algn="l" rtl="0">
                        <a:lnSpc>
                          <a:spcPct val="107000"/>
                        </a:lnSpc>
                        <a:spcBef>
                          <a:spcPts val="0"/>
                        </a:spcBef>
                        <a:spcAft>
                          <a:spcPts val="0"/>
                        </a:spcAft>
                        <a:buNone/>
                      </a:pPr>
                      <a:endParaRPr sz="1000" b="1" i="0" u="none" strike="noStrike" cap="none" dirty="0">
                        <a:solidFill>
                          <a:schemeClr val="dk1"/>
                        </a:solidFill>
                        <a:latin typeface="Raleway" pitchFamily="2" charset="0"/>
                        <a:sym typeface="Arial"/>
                      </a:endParaRPr>
                    </a:p>
                  </a:txBody>
                  <a:tcPr marL="68575" marR="68575" marT="0" marB="0" anchor="ctr">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16:30-16:45</a:t>
                      </a:r>
                    </a:p>
                    <a:p>
                      <a:pPr marL="0" marR="0" lvl="0" indent="0" algn="l" rtl="0">
                        <a:lnSpc>
                          <a:spcPct val="107000"/>
                        </a:lnSpc>
                        <a:spcBef>
                          <a:spcPts val="0"/>
                        </a:spcBef>
                        <a:spcAft>
                          <a:spcPts val="0"/>
                        </a:spcAft>
                        <a:buNone/>
                      </a:pPr>
                      <a:endParaRPr lang="en-US" sz="1000" u="none" strike="noStrike" cap="none" dirty="0">
                        <a:latin typeface="Raleway" pitchFamily="2" charset="0"/>
                        <a:ea typeface="Raleway"/>
                        <a:cs typeface="Raleway"/>
                        <a:sym typeface="Raleway"/>
                      </a:endParaRPr>
                    </a:p>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16:45-17:30</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SPEAKER</a:t>
                      </a:r>
                    </a:p>
                    <a:p>
                      <a:pPr marL="0" marR="0" lvl="0" indent="0" algn="l" rtl="0">
                        <a:lnSpc>
                          <a:spcPct val="107000"/>
                        </a:lnSpc>
                        <a:spcBef>
                          <a:spcPts val="0"/>
                        </a:spcBef>
                        <a:spcAft>
                          <a:spcPts val="0"/>
                        </a:spcAft>
                        <a:buNone/>
                      </a:pPr>
                      <a:endParaRPr lang="en-US" sz="1000" u="none" strike="noStrike" cap="none" dirty="0">
                        <a:latin typeface="Raleway" pitchFamily="2" charset="0"/>
                        <a:ea typeface="Raleway"/>
                        <a:cs typeface="Raleway"/>
                        <a:sym typeface="Raleway"/>
                      </a:endParaRPr>
                    </a:p>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PANEL DISCUSSION</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tcPr>
                </a:tc>
                <a:tc>
                  <a:txBody>
                    <a:bodyPr/>
                    <a:lstStyle/>
                    <a:p>
                      <a:pPr marL="0" marR="0" lvl="0" indent="0" algn="l" defTabSz="914400" rtl="0" eaLnBrk="1" fontAlgn="auto" latinLnBrk="0" hangingPunct="1">
                        <a:lnSpc>
                          <a:spcPct val="107000"/>
                        </a:lnSpc>
                        <a:spcBef>
                          <a:spcPts val="0"/>
                        </a:spcBef>
                        <a:spcAft>
                          <a:spcPts val="0"/>
                        </a:spcAft>
                        <a:buClr>
                          <a:schemeClr val="dk1"/>
                        </a:buClr>
                        <a:buSzPts val="1000"/>
                        <a:buFont typeface="Raleway"/>
                        <a:buNone/>
                        <a:tabLst/>
                        <a:defRPr/>
                      </a:pPr>
                      <a:r>
                        <a:rPr lang="en-US" sz="1000" b="0" i="0" u="none" strike="noStrike" cap="none" dirty="0">
                          <a:solidFill>
                            <a:schemeClr val="dk1"/>
                          </a:solidFill>
                          <a:latin typeface="Raleway" pitchFamily="2" charset="0"/>
                          <a:ea typeface="Raleway"/>
                          <a:cs typeface="Raleway"/>
                          <a:sym typeface="Raleway"/>
                        </a:rPr>
                        <a:t>DIGITAL BANK CEO’S &amp; DIGITAL HEADS OF BANKS</a:t>
                      </a:r>
                      <a:endParaRPr lang="en-US" sz="1000" b="0" i="0" u="none" strike="noStrike" cap="none" dirty="0">
                        <a:solidFill>
                          <a:schemeClr val="dk1"/>
                        </a:solidFill>
                        <a:latin typeface="Raleway" pitchFamily="2" charset="0"/>
                        <a:ea typeface="Raleway"/>
                        <a:cs typeface="Raleway"/>
                        <a:sym typeface="Arial"/>
                      </a:endParaRPr>
                    </a:p>
                    <a:p>
                      <a:pPr marL="0" marR="0" lvl="0" indent="0" algn="l" defTabSz="914400" rtl="0" eaLnBrk="1" fontAlgn="auto" latinLnBrk="0" hangingPunct="1">
                        <a:lnSpc>
                          <a:spcPct val="107000"/>
                        </a:lnSpc>
                        <a:spcBef>
                          <a:spcPts val="0"/>
                        </a:spcBef>
                        <a:spcAft>
                          <a:spcPts val="0"/>
                        </a:spcAft>
                        <a:buClr>
                          <a:schemeClr val="dk1"/>
                        </a:buClr>
                        <a:buSzPts val="1000"/>
                        <a:buFont typeface="Raleway"/>
                        <a:buNone/>
                        <a:tabLst/>
                        <a:defRPr/>
                      </a:pPr>
                      <a:endParaRPr lang="en-US" sz="1000" b="0" i="0" u="none" strike="noStrike" cap="none" dirty="0">
                        <a:solidFill>
                          <a:schemeClr val="dk1"/>
                        </a:solidFill>
                        <a:latin typeface="Raleway" pitchFamily="2" charset="0"/>
                        <a:ea typeface="Raleway"/>
                        <a:cs typeface="Raleway"/>
                        <a:sym typeface="Arial"/>
                      </a:endParaRPr>
                    </a:p>
                  </a:txBody>
                  <a:tcPr marL="68575" marR="68575" marT="0" marB="0" anchor="ctr">
                    <a:lnL w="12700" cap="flat" cmpd="sng" algn="ctr">
                      <a:solidFill>
                        <a:schemeClr val="dk1"/>
                      </a:solidFill>
                      <a:prstDash val="solid"/>
                      <a:round/>
                      <a:headEnd type="none" w="sm" len="sm"/>
                      <a:tailEnd type="none" w="sm" len="sm"/>
                    </a:lnL>
                  </a:tcPr>
                </a:tc>
                <a:extLst>
                  <a:ext uri="{0D108BD9-81ED-4DB2-BD59-A6C34878D82A}">
                    <a16:rowId xmlns:a16="http://schemas.microsoft.com/office/drawing/2014/main" val="10012"/>
                  </a:ext>
                </a:extLst>
              </a:tr>
              <a:tr h="217535">
                <a:tc>
                  <a:txBody>
                    <a:bodyPr/>
                    <a:lstStyle/>
                    <a:p>
                      <a:pPr marL="0" marR="0" lvl="0" indent="0" algn="l" rtl="0">
                        <a:lnSpc>
                          <a:spcPct val="107000"/>
                        </a:lnSpc>
                        <a:spcBef>
                          <a:spcPts val="0"/>
                        </a:spcBef>
                        <a:spcAft>
                          <a:spcPts val="0"/>
                        </a:spcAft>
                        <a:buClr>
                          <a:srgbClr val="000000"/>
                        </a:buClr>
                        <a:buFont typeface="Arial"/>
                        <a:buNone/>
                      </a:pPr>
                      <a:r>
                        <a:rPr lang="en-US" sz="1000" b="1" i="0" u="none" strike="noStrike" cap="none" dirty="0">
                          <a:solidFill>
                            <a:schemeClr val="dk1"/>
                          </a:solidFill>
                          <a:latin typeface="Raleway" pitchFamily="2" charset="0"/>
                          <a:ea typeface="Raleway"/>
                          <a:cs typeface="Raleway"/>
                          <a:sym typeface="Raleway"/>
                        </a:rPr>
                        <a:t>CLOSING REMARKS (PBA</a:t>
                      </a:r>
                      <a:r>
                        <a:rPr lang="en-US" sz="1000" b="1" i="0" u="none" strike="noStrike" cap="none" baseline="0" dirty="0">
                          <a:solidFill>
                            <a:schemeClr val="dk1"/>
                          </a:solidFill>
                          <a:latin typeface="Raleway" pitchFamily="2" charset="0"/>
                          <a:ea typeface="Raleway"/>
                          <a:cs typeface="Raleway"/>
                          <a:sym typeface="Raleway"/>
                        </a:rPr>
                        <a:t> &amp; GPI</a:t>
                      </a:r>
                      <a:r>
                        <a:rPr lang="en-US" sz="1000" b="1" i="0" u="none" strike="noStrike" cap="none" dirty="0">
                          <a:solidFill>
                            <a:schemeClr val="dk1"/>
                          </a:solidFill>
                          <a:latin typeface="Raleway" pitchFamily="2" charset="0"/>
                          <a:ea typeface="Raleway"/>
                          <a:cs typeface="Raleway"/>
                          <a:sym typeface="Raleway"/>
                        </a:rPr>
                        <a:t>)</a:t>
                      </a:r>
                      <a:endParaRPr sz="1000" b="1" i="0" u="none" strike="noStrike" cap="none" dirty="0">
                        <a:solidFill>
                          <a:schemeClr val="dk1"/>
                        </a:solidFill>
                        <a:latin typeface="Raleway" pitchFamily="2" charset="0"/>
                        <a:ea typeface="Raleway"/>
                        <a:cs typeface="Raleway"/>
                        <a:sym typeface="Raleway"/>
                      </a:endParaRPr>
                    </a:p>
                  </a:txBody>
                  <a:tcPr marL="68575" marR="68575" marT="0" marB="0" anchor="ctr">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17:30-17:45</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00" u="none" strike="noStrike" cap="none" dirty="0">
                          <a:latin typeface="Raleway" pitchFamily="2" charset="0"/>
                          <a:ea typeface="Raleway"/>
                          <a:cs typeface="Raleway"/>
                          <a:sym typeface="Raleway"/>
                        </a:rPr>
                        <a:t>SPEAKERS</a:t>
                      </a:r>
                      <a:endParaRPr sz="10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None/>
                      </a:pPr>
                      <a:r>
                        <a:rPr lang="en-US" sz="1050" u="none" strike="noStrike" cap="none" dirty="0">
                          <a:latin typeface="Raleway" pitchFamily="2" charset="0"/>
                          <a:ea typeface="Raleway"/>
                          <a:cs typeface="Raleway"/>
                          <a:sym typeface="Raleway"/>
                        </a:rPr>
                        <a:t> </a:t>
                      </a:r>
                      <a:endParaRPr sz="1400" u="none" strike="noStrike" cap="none" dirty="0">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tcPr>
                </a:tc>
                <a:extLst>
                  <a:ext uri="{0D108BD9-81ED-4DB2-BD59-A6C34878D82A}">
                    <a16:rowId xmlns:a16="http://schemas.microsoft.com/office/drawing/2014/main" val="10015"/>
                  </a:ext>
                </a:extLst>
              </a:tr>
              <a:tr h="217535">
                <a:tc>
                  <a:txBody>
                    <a:bodyPr/>
                    <a:lstStyle/>
                    <a:p>
                      <a:pPr marL="0" marR="0" lvl="0" indent="0" algn="l" rtl="0">
                        <a:lnSpc>
                          <a:spcPct val="107000"/>
                        </a:lnSpc>
                        <a:spcBef>
                          <a:spcPts val="0"/>
                        </a:spcBef>
                        <a:spcAft>
                          <a:spcPts val="0"/>
                        </a:spcAft>
                        <a:buNone/>
                      </a:pPr>
                      <a:r>
                        <a:rPr lang="en-US" sz="1000" b="1" u="none" strike="noStrike" cap="none" dirty="0">
                          <a:solidFill>
                            <a:srgbClr val="757070"/>
                          </a:solidFill>
                          <a:latin typeface="Raleway" pitchFamily="2" charset="0"/>
                          <a:ea typeface="Raleway"/>
                          <a:cs typeface="Raleway"/>
                          <a:sym typeface="Raleway"/>
                        </a:rPr>
                        <a:t>TEA &amp;</a:t>
                      </a:r>
                      <a:r>
                        <a:rPr lang="en-US" sz="1000" b="1" u="none" strike="noStrike" cap="none" baseline="0" dirty="0">
                          <a:solidFill>
                            <a:srgbClr val="757070"/>
                          </a:solidFill>
                          <a:latin typeface="Raleway" pitchFamily="2" charset="0"/>
                          <a:ea typeface="Raleway"/>
                          <a:cs typeface="Raleway"/>
                          <a:sym typeface="Raleway"/>
                        </a:rPr>
                        <a:t> NETWORKING</a:t>
                      </a:r>
                      <a:endParaRPr dirty="0">
                        <a:latin typeface="Raleway" pitchFamily="2" charset="0"/>
                      </a:endParaRPr>
                    </a:p>
                  </a:txBody>
                  <a:tcPr marL="68575" marR="68575" marT="0" marB="0" anchor="ctr">
                    <a:lnR w="12700" cap="flat" cmpd="sng" algn="ctr">
                      <a:solidFill>
                        <a:schemeClr val="dk1"/>
                      </a:solidFill>
                      <a:prstDash val="solid"/>
                      <a:round/>
                      <a:headEnd type="none" w="sm" len="sm"/>
                      <a:tailEnd type="none" w="sm" len="sm"/>
                    </a:lnR>
                    <a:solidFill>
                      <a:srgbClr val="FFCC66">
                        <a:alpha val="20000"/>
                      </a:srgbClr>
                    </a:solidFill>
                  </a:tcPr>
                </a:tc>
                <a:tc>
                  <a:txBody>
                    <a:bodyPr/>
                    <a:lstStyle/>
                    <a:p>
                      <a:pPr marL="0" marR="0" lvl="0" indent="0" algn="l" rtl="0">
                        <a:lnSpc>
                          <a:spcPct val="107000"/>
                        </a:lnSpc>
                        <a:spcBef>
                          <a:spcPts val="0"/>
                        </a:spcBef>
                        <a:spcAft>
                          <a:spcPts val="0"/>
                        </a:spcAft>
                        <a:buNone/>
                      </a:pPr>
                      <a:r>
                        <a:rPr lang="en-US" sz="1000" b="1" u="none" strike="noStrike" cap="none" dirty="0">
                          <a:solidFill>
                            <a:srgbClr val="757070"/>
                          </a:solidFill>
                          <a:latin typeface="Raleway" pitchFamily="2" charset="0"/>
                          <a:ea typeface="Raleway"/>
                          <a:cs typeface="Raleway"/>
                          <a:sym typeface="Raleway"/>
                        </a:rPr>
                        <a:t>18:00</a:t>
                      </a:r>
                      <a:r>
                        <a:rPr lang="en-US" sz="1000" b="1" u="none" strike="noStrike" cap="none" baseline="0" dirty="0">
                          <a:solidFill>
                            <a:srgbClr val="757070"/>
                          </a:solidFill>
                          <a:latin typeface="Raleway" pitchFamily="2" charset="0"/>
                          <a:ea typeface="Raleway"/>
                          <a:cs typeface="Raleway"/>
                          <a:sym typeface="Raleway"/>
                        </a:rPr>
                        <a:t> onwards</a:t>
                      </a:r>
                      <a:endParaRPr dirty="0">
                        <a:latin typeface="Raleway" pitchFamily="2" charset="0"/>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solidFill>
                      <a:srgbClr val="FFCC66">
                        <a:alpha val="20000"/>
                      </a:srgbClr>
                    </a:solidFill>
                  </a:tcPr>
                </a:tc>
                <a:tc>
                  <a:txBody>
                    <a:bodyPr/>
                    <a:lstStyle/>
                    <a:p>
                      <a:pPr marL="0" marR="0" lvl="0" indent="0" algn="l" rtl="0">
                        <a:lnSpc>
                          <a:spcPct val="107000"/>
                        </a:lnSpc>
                        <a:spcBef>
                          <a:spcPts val="0"/>
                        </a:spcBef>
                        <a:spcAft>
                          <a:spcPts val="0"/>
                        </a:spcAft>
                        <a:buClr>
                          <a:srgbClr val="000000"/>
                        </a:buClr>
                        <a:buFont typeface="Arial"/>
                        <a:buNone/>
                      </a:pPr>
                      <a:endParaRPr sz="1000" b="1" i="0" u="none" strike="noStrike" cap="none" dirty="0">
                        <a:solidFill>
                          <a:srgbClr val="757070"/>
                        </a:solidFill>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solidFill>
                      <a:srgbClr val="FFCC66">
                        <a:alpha val="20000"/>
                      </a:srgbClr>
                    </a:solidFill>
                  </a:tcPr>
                </a:tc>
                <a:tc>
                  <a:txBody>
                    <a:bodyPr/>
                    <a:lstStyle/>
                    <a:p>
                      <a:pPr marL="0" marR="0" lvl="0" indent="0" algn="l" rtl="0">
                        <a:lnSpc>
                          <a:spcPct val="107000"/>
                        </a:lnSpc>
                        <a:spcBef>
                          <a:spcPts val="0"/>
                        </a:spcBef>
                        <a:spcAft>
                          <a:spcPts val="0"/>
                        </a:spcAft>
                        <a:buClr>
                          <a:srgbClr val="000000"/>
                        </a:buClr>
                        <a:buFont typeface="Arial"/>
                        <a:buNone/>
                      </a:pPr>
                      <a:endParaRPr sz="1000" b="1" i="0" u="none" strike="noStrike" cap="none" dirty="0">
                        <a:solidFill>
                          <a:srgbClr val="757070"/>
                        </a:solidFill>
                        <a:latin typeface="Raleway" pitchFamily="2" charset="0"/>
                        <a:ea typeface="Raleway"/>
                        <a:cs typeface="Raleway"/>
                        <a:sym typeface="Raleway"/>
                      </a:endParaRPr>
                    </a:p>
                  </a:txBody>
                  <a:tcPr marL="68575" marR="68575" marT="0" marB="0" anchor="ctr">
                    <a:lnL w="12700" cap="flat" cmpd="sng" algn="ctr">
                      <a:solidFill>
                        <a:schemeClr val="dk1"/>
                      </a:solidFill>
                      <a:prstDash val="solid"/>
                      <a:round/>
                      <a:headEnd type="none" w="sm" len="sm"/>
                      <a:tailEnd type="none" w="sm" len="sm"/>
                    </a:lnL>
                    <a:solidFill>
                      <a:srgbClr val="FFCC66">
                        <a:alpha val="20000"/>
                      </a:srgbClr>
                    </a:solidFill>
                  </a:tcPr>
                </a:tc>
                <a:extLst>
                  <a:ext uri="{0D108BD9-81ED-4DB2-BD59-A6C34878D82A}">
                    <a16:rowId xmlns:a16="http://schemas.microsoft.com/office/drawing/2014/main" val="2999040208"/>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2553</TotalTime>
  <Words>1946</Words>
  <Application>Microsoft Macintosh PowerPoint</Application>
  <PresentationFormat>Widescreen</PresentationFormat>
  <Paragraphs>250</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Lato</vt:lpstr>
      <vt:lpstr>Airstrike 3D</vt:lpstr>
      <vt:lpstr>Raleway</vt:lpstr>
      <vt:lpstr>Arial</vt:lpstr>
      <vt:lpstr>Lato Black</vt:lpstr>
      <vt:lpstr>Office Theme</vt:lpstr>
      <vt:lpstr>Challenges, Opportunities and Solutions for The Retail Banking Industry</vt:lpstr>
      <vt:lpstr>THE CONCEPT</vt:lpstr>
      <vt:lpstr>THE RETAIL LANDSCAPE 20,000 feet view</vt:lpstr>
      <vt:lpstr>CHALLENGES AND OPPORTUNITIES IN RETAIL BANKING Ground view</vt:lpstr>
      <vt:lpstr>SELLING WEALTH</vt:lpstr>
      <vt:lpstr>RETAIL OUTSIDE OF BANKING  Discovering wonderland-through the looking glass</vt:lpstr>
      <vt:lpstr>ENHANCING CUSTOMER &amp; PERSONNEL EXPERIENCE  </vt:lpstr>
      <vt:lpstr>Redefining Reach: Balancing Branches, Bytes &amp; Business </vt:lpstr>
      <vt:lpstr>SCHEDULE</vt:lpstr>
      <vt:lpstr>WHAT TO EXPECT</vt:lpstr>
      <vt:lpstr>who we are</vt:lpstr>
      <vt:lpstr>our team</vt:lpstr>
      <vt:lpstr>our clients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Opportunities and Solutions for The Retail Banking Industry</dc:title>
  <dc:creator>Aisha</dc:creator>
  <cp:lastModifiedBy>harris mir</cp:lastModifiedBy>
  <cp:revision>91</cp:revision>
  <dcterms:created xsi:type="dcterms:W3CDTF">2024-12-11T19:22:26Z</dcterms:created>
  <dcterms:modified xsi:type="dcterms:W3CDTF">2025-04-11T16:53:26Z</dcterms:modified>
</cp:coreProperties>
</file>